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597" r:id="rId2"/>
    <p:sldId id="659" r:id="rId3"/>
    <p:sldId id="585" r:id="rId4"/>
    <p:sldId id="660" r:id="rId5"/>
    <p:sldId id="661" r:id="rId6"/>
    <p:sldId id="663" r:id="rId7"/>
    <p:sldId id="662" r:id="rId8"/>
    <p:sldId id="664" r:id="rId9"/>
    <p:sldId id="665" r:id="rId10"/>
    <p:sldId id="666" r:id="rId11"/>
    <p:sldId id="667" r:id="rId12"/>
    <p:sldId id="668" r:id="rId13"/>
    <p:sldId id="658" r:id="rId14"/>
    <p:sldId id="598" r:id="rId15"/>
    <p:sldId id="599" r:id="rId16"/>
    <p:sldId id="600" r:id="rId17"/>
    <p:sldId id="601" r:id="rId18"/>
    <p:sldId id="602" r:id="rId19"/>
    <p:sldId id="603" r:id="rId20"/>
    <p:sldId id="607" r:id="rId21"/>
    <p:sldId id="608" r:id="rId22"/>
    <p:sldId id="609" r:id="rId23"/>
    <p:sldId id="610" r:id="rId24"/>
    <p:sldId id="605" r:id="rId25"/>
    <p:sldId id="611" r:id="rId26"/>
    <p:sldId id="612" r:id="rId27"/>
    <p:sldId id="613" r:id="rId28"/>
    <p:sldId id="614" r:id="rId29"/>
    <p:sldId id="616" r:id="rId30"/>
    <p:sldId id="617" r:id="rId31"/>
    <p:sldId id="618" r:id="rId32"/>
    <p:sldId id="619" r:id="rId33"/>
    <p:sldId id="620" r:id="rId34"/>
    <p:sldId id="622" r:id="rId35"/>
    <p:sldId id="624" r:id="rId36"/>
    <p:sldId id="625" r:id="rId37"/>
    <p:sldId id="626" r:id="rId38"/>
    <p:sldId id="615" r:id="rId39"/>
    <p:sldId id="627" r:id="rId40"/>
    <p:sldId id="628" r:id="rId41"/>
    <p:sldId id="633" r:id="rId42"/>
    <p:sldId id="629" r:id="rId43"/>
    <p:sldId id="635" r:id="rId44"/>
    <p:sldId id="634" r:id="rId45"/>
    <p:sldId id="632" r:id="rId46"/>
    <p:sldId id="636" r:id="rId47"/>
    <p:sldId id="637" r:id="rId48"/>
    <p:sldId id="638" r:id="rId49"/>
    <p:sldId id="639" r:id="rId50"/>
    <p:sldId id="641" r:id="rId51"/>
    <p:sldId id="640" r:id="rId52"/>
    <p:sldId id="642" r:id="rId53"/>
    <p:sldId id="643" r:id="rId54"/>
    <p:sldId id="645" r:id="rId55"/>
    <p:sldId id="644" r:id="rId56"/>
    <p:sldId id="646" r:id="rId57"/>
    <p:sldId id="647" r:id="rId58"/>
    <p:sldId id="648" r:id="rId59"/>
    <p:sldId id="649" r:id="rId60"/>
    <p:sldId id="651" r:id="rId61"/>
    <p:sldId id="652" r:id="rId62"/>
    <p:sldId id="653" r:id="rId63"/>
    <p:sldId id="656" r:id="rId64"/>
    <p:sldId id="657" r:id="rId65"/>
    <p:sldId id="654" r:id="rId66"/>
    <p:sldId id="655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4"/>
    <p:restoredTop sz="94789"/>
  </p:normalViewPr>
  <p:slideViewPr>
    <p:cSldViewPr snapToGrid="0" snapToObjects="1">
      <p:cViewPr varScale="1">
        <p:scale>
          <a:sx n="82" d="100"/>
          <a:sy n="82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F033A-EE2B-C144-963D-99173FD44D5E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52145-ABE4-DD44-B84E-C4218A66F4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08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4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240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91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1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641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045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54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9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49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4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3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219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540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39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993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37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41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74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305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26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9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04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4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67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055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895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77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79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46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886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97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379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42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5434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328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210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17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0104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04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910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968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5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237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12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606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1434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220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927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923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681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82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651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286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749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05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24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917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88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0328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6388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70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5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0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548C2-3BA9-4F60-8DD9-0B367876C5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3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4F2EF-79BB-E743-ACCC-F23D5F893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82D126-CCF6-3C41-9665-4CF8ECB92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BFC6D-FCF4-6B47-9BF5-147EF4F2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2D5381-48F3-CA4E-B9EF-33B38B83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504080-9A8A-4148-B414-FC5A46EF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677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6863A-6E8F-2F49-BD71-7B644BEE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A96D48-5DCF-7347-A5B0-5F7EC5922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BEFA9F-EDD2-4D44-A181-CCF4B002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F6712-08D1-DE4B-AB4C-791B4821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D48F34-E1C7-094D-A2D2-78E8C52E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01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E0E7DEB-5D43-D642-81C2-1372E2B71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64C78E-3F4C-CD48-A504-65EB81F88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36CE0-8A36-E24B-AC4E-100E9753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8E7E0-3C13-DE46-8F95-62835FE20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3D6FFC-5F90-D34D-BAB4-1198EEF2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743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5320" b="0" strike="noStrike" spc="-1"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870" b="0" strike="noStrike" spc="-1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7784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1DEAB-08B7-4844-92E9-51CBEBDC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1FAD6-FA72-7D43-A356-46936970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BCC75-5886-6148-877E-59A5B44B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BA378F-56F0-024C-9E24-FE5B28E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24038D-84E8-B449-96D9-0703C42E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67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C8731-1299-6041-969D-62E87CFD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75997-30B3-EB47-BF66-D6BEACAC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1B57B2-9267-2144-A398-4757633C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2EE83-ACB5-4148-A064-3D6B7987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CAB651-B8E6-834F-90FA-94393E05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73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CD880-683C-4E46-9322-888CE600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3B285-7C5D-7444-80CB-677D44506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10AF52-E19B-6445-8621-DB704CBBB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234446-DB6D-AF4A-BCF9-D111CAAA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004438-3B35-1C42-8C0F-984ECB5F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444411-8650-9746-B613-0DDD1809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19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1873E-78E2-FD4C-A78E-17F1C99D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8E5E64-647A-644C-8E74-A26341653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BB63FE-2B76-E243-97B8-5D5B3DAEE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08369D-98E6-F546-830C-5C9BFE75E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2AA108-7C40-4548-975F-AF9028C1D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8C38F3-A1C2-8A41-B4DC-BA75C6B3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E64BE6-8AFE-4245-AF69-778606B21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BBA76A-6A1C-E543-B266-9D32A179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79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A342A-1FC6-C943-9956-41669333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EBC5D5-D5DE-DE41-A6F4-D4F4A5FF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36E14E-02F2-D64A-B23F-E0DB2FDB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D70357-5D14-9C4E-8EC8-CD2F5721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755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88F5D98-499C-2C41-AE2D-6D730A1F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E26A5F-C0C3-FD4B-A483-A55541FB6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98584B-282C-2A44-8D0A-20DABA0F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812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9D0FD-2F21-D64C-B687-D6119D6A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05023-F412-9F4F-81F4-CAF4577C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E1895C-36C1-044A-BF0E-88563E159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1C30C8-8AAF-2646-8619-7EBED106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0018A-EFC8-3246-8175-DA7E43A6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2B6F0D-A8F3-3D4A-B63E-2597FA213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49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776E1-F2C2-6045-9AA8-A297B60A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43C7C9-4DF9-624D-8128-57BA16564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5F0F52-C6ED-4B4A-96FB-48541004D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9EAB67-0AAC-AF4F-9A31-A6D75D87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F9C979-C9D7-3D49-A033-50B8C29F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50701F-A18F-0F47-B2DC-EE856665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0399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18F547-9090-D042-A370-0B94DB93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765CD9-0B96-134A-9324-B487961D0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3897AB-E301-1240-B20A-9E26B790E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6D29-609B-E544-8057-0E2556ABAB88}" type="datetimeFigureOut">
              <a:rPr kumimoji="1" lang="zh-CN" altLang="en-US" smtClean="0"/>
              <a:t>2023/8/8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A58D77-7063-2343-AB47-6148ADFE6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949B0-9D6C-AE4C-A843-33513F74F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A046E-FD7C-9F4C-B4FA-6EB383E085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7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1166199" y="2316089"/>
            <a:ext cx="10971300" cy="39768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145" spc="-1" dirty="0">
              <a:latin typeface="Arial" panose="020B0604020202020204"/>
            </a:endParaRPr>
          </a:p>
          <a:p>
            <a:pPr algn="ctr"/>
            <a:endParaRPr lang="en-US" sz="3145" spc="-1" dirty="0">
              <a:latin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8700" y="4173195"/>
            <a:ext cx="86404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</a:t>
            </a:r>
            <a:r>
              <a:rPr lang="en" altLang="zh-CN" sz="2400" b="0" i="0" dirty="0">
                <a:solidFill>
                  <a:srgbClr val="212529"/>
                </a:solidFill>
                <a:effectLst/>
                <a:latin typeface="-apple-system"/>
              </a:rPr>
              <a:t>Computer Systems and Security Group (CSS Group) </a:t>
            </a:r>
            <a:r>
              <a:rPr lang="en-US" altLang="zh-CN" sz="2400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zh-CN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  </a:t>
            </a:r>
            <a:r>
              <a:rPr lang="en" altLang="zh-CN" sz="2400" b="0" i="0" dirty="0">
                <a:solidFill>
                  <a:srgbClr val="212529"/>
                </a:solidFill>
                <a:effectLst/>
                <a:latin typeface="-apple-system"/>
              </a:rPr>
              <a:t>USTC</a:t>
            </a:r>
            <a:endParaRPr lang="zh-CN" altLang="en-US" sz="2400" dirty="0"/>
          </a:p>
          <a:p>
            <a:r>
              <a:rPr lang="en-US" altLang="zh-CN" sz="2800" dirty="0"/>
              <a:t>			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     </a:t>
            </a:r>
            <a:r>
              <a:rPr lang="en-US" altLang="zh-CN" sz="2400" b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www.csslab.io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endParaRPr lang="zh-CN" altLang="en-US" sz="2175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图片 3" descr="USTC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6266" y="299723"/>
            <a:ext cx="5414211" cy="10367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6129" y="1982034"/>
            <a:ext cx="10479741" cy="17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altLang="zh-CN" sz="6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Lexical</a:t>
            </a:r>
            <a:r>
              <a:rPr lang="zh-CN" altLang="en-US" sz="6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Fuzzing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9"/>
    </mc:Choice>
    <mc:Fallback xmlns="">
      <p:transition spd="slow" advTm="14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76287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Greybox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Fuzzing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Seeds and Power Schedules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C61F3F-1ACB-E046-9529-F7B7306CDC2D}"/>
              </a:ext>
            </a:extLst>
          </p:cNvPr>
          <p:cNvSpPr txBox="1"/>
          <p:nvPr/>
        </p:nvSpPr>
        <p:spPr>
          <a:xfrm>
            <a:off x="420027" y="1427259"/>
            <a:ext cx="1080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	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400" b="1" dirty="0">
                <a:solidFill>
                  <a:srgbClr val="FF0000"/>
                </a:solidFill>
              </a:rPr>
              <a:t>Seed's Energy: 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the likelihood with which seed is chosen from the population</a:t>
            </a:r>
            <a:endParaRPr lang="en" altLang="zh-CN" sz="24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DEC94F-D3F9-D04C-8BDA-682EB0724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62" y="2258256"/>
            <a:ext cx="9349731" cy="442477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30A396-FC08-DD44-B261-FD9DB7BA44CD}"/>
              </a:ext>
            </a:extLst>
          </p:cNvPr>
          <p:cNvSpPr/>
          <p:nvPr/>
        </p:nvSpPr>
        <p:spPr>
          <a:xfrm>
            <a:off x="2476408" y="5048518"/>
            <a:ext cx="2636505" cy="265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935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6BE54043-56D5-7644-8323-CF8DB4E3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9" y="2138214"/>
            <a:ext cx="9015343" cy="46937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100" y="1242265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76287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Greybox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Fuzzing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663273" y="1173349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Seeds and Power Schedules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C61F3F-1ACB-E046-9529-F7B7306CDC2D}"/>
              </a:ext>
            </a:extLst>
          </p:cNvPr>
          <p:cNvSpPr txBox="1"/>
          <p:nvPr/>
        </p:nvSpPr>
        <p:spPr>
          <a:xfrm>
            <a:off x="362071" y="1288431"/>
            <a:ext cx="1080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	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Power Schedule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the procedure that decides a seed's energy</a:t>
            </a:r>
            <a:br>
              <a:rPr lang="en" altLang="zh-CN" sz="2400" dirty="0">
                <a:latin typeface="+mn-ea"/>
              </a:rPr>
            </a:br>
            <a:endParaRPr lang="en" altLang="zh-CN" sz="24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5F558F-B608-BB48-BFC9-DED44124B26C}"/>
              </a:ext>
            </a:extLst>
          </p:cNvPr>
          <p:cNvSpPr/>
          <p:nvPr/>
        </p:nvSpPr>
        <p:spPr>
          <a:xfrm>
            <a:off x="1677917" y="3636021"/>
            <a:ext cx="284256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FEC08C-4441-6E4F-8A8C-6218B15DDF47}"/>
              </a:ext>
            </a:extLst>
          </p:cNvPr>
          <p:cNvSpPr txBox="1"/>
          <p:nvPr/>
        </p:nvSpPr>
        <p:spPr>
          <a:xfrm>
            <a:off x="5710321" y="2794101"/>
            <a:ext cx="4551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Assigns each seed the same energy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A1EB08-DD4A-5147-B0C1-606F39977CD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20484" y="3129566"/>
            <a:ext cx="1189837" cy="7372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4C10B36-EC71-E443-AAB0-B68B17D5F990}"/>
              </a:ext>
            </a:extLst>
          </p:cNvPr>
          <p:cNvSpPr/>
          <p:nvPr/>
        </p:nvSpPr>
        <p:spPr>
          <a:xfrm>
            <a:off x="1720843" y="4501168"/>
            <a:ext cx="6766334" cy="1119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4744DE-0345-F944-B369-36A762B748D2}"/>
              </a:ext>
            </a:extLst>
          </p:cNvPr>
          <p:cNvSpPr txBox="1"/>
          <p:nvPr/>
        </p:nvSpPr>
        <p:spPr>
          <a:xfrm>
            <a:off x="9532836" y="4083664"/>
            <a:ext cx="26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 energy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D1AA872D-E9DB-6648-B68B-F3D9133CBAC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487177" y="4378727"/>
            <a:ext cx="1045659" cy="6820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F7781E5-F258-0C4B-AEEE-0826E7DE678B}"/>
              </a:ext>
            </a:extLst>
          </p:cNvPr>
          <p:cNvSpPr/>
          <p:nvPr/>
        </p:nvSpPr>
        <p:spPr>
          <a:xfrm>
            <a:off x="1604937" y="6000951"/>
            <a:ext cx="7043226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8D2833-9FF1-2545-A13B-5A38E99FBD24}"/>
              </a:ext>
            </a:extLst>
          </p:cNvPr>
          <p:cNvSpPr txBox="1"/>
          <p:nvPr/>
        </p:nvSpPr>
        <p:spPr>
          <a:xfrm>
            <a:off x="9065020" y="5180134"/>
            <a:ext cx="378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weighted by normalized energy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80EFF990-472E-DF44-A857-46B858EA082B}"/>
              </a:ext>
            </a:extLst>
          </p:cNvPr>
          <p:cNvCxnSpPr>
            <a:cxnSpLocks/>
          </p:cNvCxnSpPr>
          <p:nvPr/>
        </p:nvCxnSpPr>
        <p:spPr>
          <a:xfrm flipV="1">
            <a:off x="8648163" y="5967643"/>
            <a:ext cx="470079" cy="453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100" y="1242265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76287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Greybox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Fuzzing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663273" y="1173349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Advanced Blackbox Mutation-based Fuzzing</a:t>
            </a:r>
          </a:p>
          <a:p>
            <a:endParaRPr lang="en" altLang="zh-CN" sz="28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C61F3F-1ACB-E046-9529-F7B7306CDC2D}"/>
              </a:ext>
            </a:extLst>
          </p:cNvPr>
          <p:cNvSpPr txBox="1"/>
          <p:nvPr/>
        </p:nvSpPr>
        <p:spPr>
          <a:xfrm>
            <a:off x="724816" y="1623116"/>
            <a:ext cx="1080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Open Sans" panose="020B0606030504020204" pitchFamily="34" charset="0"/>
              </a:rPr>
              <a:t>I</a:t>
            </a:r>
            <a:r>
              <a:rPr lang="en" altLang="zh-CN" sz="2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ntegrate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both the mutator and power schedule into a </a:t>
            </a:r>
            <a:r>
              <a:rPr lang="en" altLang="zh-CN" sz="24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fuzzer</a:t>
            </a:r>
            <a:endParaRPr lang="en" altLang="zh-CN" sz="2400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4744DE-0345-F944-B369-36A762B748D2}"/>
              </a:ext>
            </a:extLst>
          </p:cNvPr>
          <p:cNvSpPr txBox="1"/>
          <p:nvPr/>
        </p:nvSpPr>
        <p:spPr>
          <a:xfrm>
            <a:off x="9532836" y="4083664"/>
            <a:ext cx="26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 energy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B8D2833-9FF1-2545-A13B-5A38E99FBD24}"/>
              </a:ext>
            </a:extLst>
          </p:cNvPr>
          <p:cNvSpPr txBox="1"/>
          <p:nvPr/>
        </p:nvSpPr>
        <p:spPr>
          <a:xfrm>
            <a:off x="9065020" y="5180134"/>
            <a:ext cx="3787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weighted by normalized energy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3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76287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Greybox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Fuzzing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Seeds and Power Schedules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C61F3F-1ACB-E046-9529-F7B7306CDC2D}"/>
              </a:ext>
            </a:extLst>
          </p:cNvPr>
          <p:cNvSpPr txBox="1"/>
          <p:nvPr/>
        </p:nvSpPr>
        <p:spPr>
          <a:xfrm>
            <a:off x="439345" y="1365704"/>
            <a:ext cx="10803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	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Power Schedule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the procedure that decides a seed's energy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" altLang="zh-CN" sz="2400" dirty="0">
                <a:latin typeface="+mn-ea"/>
              </a:rPr>
              <a:t>AFL power schedule assigns more energy to seeds that are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shorter</a:t>
            </a:r>
            <a:r>
              <a:rPr lang="en" altLang="zh-CN" sz="2400" dirty="0">
                <a:latin typeface="+mn-ea"/>
              </a:rPr>
              <a:t>, that execute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faster</a:t>
            </a:r>
            <a:r>
              <a:rPr lang="en" altLang="zh-CN" sz="2400" dirty="0">
                <a:latin typeface="+mn-ea"/>
              </a:rPr>
              <a:t>, and yield coverage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increases more often</a:t>
            </a:r>
            <a:r>
              <a:rPr lang="en" altLang="zh-CN" sz="2400" dirty="0">
                <a:latin typeface="+mn-ea"/>
              </a:rPr>
              <a:t>.</a:t>
            </a:r>
            <a:br>
              <a:rPr lang="en" altLang="zh-CN" sz="2400" dirty="0">
                <a:latin typeface="+mn-ea"/>
              </a:rPr>
            </a:br>
            <a:endParaRPr lang="en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746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Run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Check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Manually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C405A-DC42-F94C-BA0B-922AA21D6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57" y="1882018"/>
            <a:ext cx="6871774" cy="684440"/>
          </a:xfrm>
          <a:prstGeom prst="rect">
            <a:avLst/>
          </a:prstGeom>
        </p:spPr>
      </p:pic>
      <p:pic>
        <p:nvPicPr>
          <p:cNvPr id="8" name="图形 7" descr="V 形箭头 纯色填充">
            <a:extLst>
              <a:ext uri="{FF2B5EF4-FFF2-40B4-BE49-F238E27FC236}">
                <a16:creationId xmlns:a16="http://schemas.microsoft.com/office/drawing/2014/main" id="{4949DEE3-9B57-6A4B-92C3-2EFC612CA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769" y="3103666"/>
            <a:ext cx="410400" cy="410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903A7D-C47F-3D41-AAC2-181CD0C910D2}"/>
              </a:ext>
            </a:extLst>
          </p:cNvPr>
          <p:cNvSpPr txBox="1"/>
          <p:nvPr/>
        </p:nvSpPr>
        <p:spPr>
          <a:xfrm>
            <a:off x="889145" y="3068782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Moreover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Debug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Function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BD07FA-45CD-F749-86B2-9345D4246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57" y="3530447"/>
            <a:ext cx="11021312" cy="26008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9352FD-760B-594B-9D5F-71EF2709FE65}"/>
              </a:ext>
            </a:extLst>
          </p:cNvPr>
          <p:cNvSpPr txBox="1"/>
          <p:nvPr/>
        </p:nvSpPr>
        <p:spPr>
          <a:xfrm>
            <a:off x="746986" y="376058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403473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Run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Check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Manually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C405A-DC42-F94C-BA0B-922AA21D6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57" y="1882018"/>
            <a:ext cx="6871774" cy="684440"/>
          </a:xfrm>
          <a:prstGeom prst="rect">
            <a:avLst/>
          </a:prstGeom>
        </p:spPr>
      </p:pic>
      <p:pic>
        <p:nvPicPr>
          <p:cNvPr id="8" name="图形 7" descr="V 形箭头 纯色填充">
            <a:extLst>
              <a:ext uri="{FF2B5EF4-FFF2-40B4-BE49-F238E27FC236}">
                <a16:creationId xmlns:a16="http://schemas.microsoft.com/office/drawing/2014/main" id="{4949DEE3-9B57-6A4B-92C3-2EFC612CA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769" y="3103666"/>
            <a:ext cx="410400" cy="410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903A7D-C47F-3D41-AAC2-181CD0C910D2}"/>
              </a:ext>
            </a:extLst>
          </p:cNvPr>
          <p:cNvSpPr txBox="1"/>
          <p:nvPr/>
        </p:nvSpPr>
        <p:spPr>
          <a:xfrm>
            <a:off x="889145" y="3068782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Moreover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Debug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the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Function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BD07FA-45CD-F749-86B2-9345D42465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57" y="3530447"/>
            <a:ext cx="11021312" cy="2600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EC2B21-113A-A242-BBAA-BFFA5AEAC3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4717" y="3276161"/>
            <a:ext cx="4447721" cy="31094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09F48E8-893D-634A-912E-1892D6DC2670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42335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Run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Check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Manually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C405A-DC42-F94C-BA0B-922AA21D6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57" y="1882018"/>
            <a:ext cx="6871774" cy="6844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B01D74-512E-1A45-BF47-7A3FA09EF1C0}"/>
              </a:ext>
            </a:extLst>
          </p:cNvPr>
          <p:cNvSpPr/>
          <p:nvPr/>
        </p:nvSpPr>
        <p:spPr>
          <a:xfrm>
            <a:off x="4365171" y="1822176"/>
            <a:ext cx="3091543" cy="74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7269E8-E4E9-DA48-81B0-FF23458BD184}"/>
              </a:ext>
            </a:extLst>
          </p:cNvPr>
          <p:cNvSpPr txBox="1"/>
          <p:nvPr/>
        </p:nvSpPr>
        <p:spPr>
          <a:xfrm>
            <a:off x="7684717" y="1882018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How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to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verify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the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results?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A7CC32-0F33-7547-B46D-AB456495776E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18900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Run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Check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Manually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C405A-DC42-F94C-BA0B-922AA21D6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57" y="1882018"/>
            <a:ext cx="6871774" cy="6844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3B01D74-512E-1A45-BF47-7A3FA09EF1C0}"/>
              </a:ext>
            </a:extLst>
          </p:cNvPr>
          <p:cNvSpPr/>
          <p:nvPr/>
        </p:nvSpPr>
        <p:spPr>
          <a:xfrm>
            <a:off x="4365171" y="1822176"/>
            <a:ext cx="3091543" cy="74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7269E8-E4E9-DA48-81B0-FF23458BD184}"/>
              </a:ext>
            </a:extLst>
          </p:cNvPr>
          <p:cNvSpPr txBox="1"/>
          <p:nvPr/>
        </p:nvSpPr>
        <p:spPr>
          <a:xfrm>
            <a:off x="7684717" y="1882018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How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to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verify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the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results?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图形 8" descr="V 形箭头 纯色填充">
            <a:extLst>
              <a:ext uri="{FF2B5EF4-FFF2-40B4-BE49-F238E27FC236}">
                <a16:creationId xmlns:a16="http://schemas.microsoft.com/office/drawing/2014/main" id="{CF539C5A-B518-2A44-92DC-C40F51BDE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1284" y="3206382"/>
            <a:ext cx="408173" cy="4081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16C148-0B75-2442-8851-850A45B8FA3E}"/>
              </a:ext>
            </a:extLst>
          </p:cNvPr>
          <p:cNvSpPr txBox="1"/>
          <p:nvPr/>
        </p:nvSpPr>
        <p:spPr>
          <a:xfrm>
            <a:off x="842115" y="3152890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Checking</a:t>
            </a:r>
            <a:r>
              <a:rPr lang="zh-CN" altLang="en-US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-US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the</a:t>
            </a:r>
            <a:r>
              <a:rPr lang="zh-CN" altLang="en-US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-US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Function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EDDB3-F59B-754A-8985-C3C1B948F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57" y="3806483"/>
            <a:ext cx="9303271" cy="12345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1EFEC00-A470-8A41-B387-986C277AD951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118359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Run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&amp;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Check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Manually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C405A-DC42-F94C-BA0B-922AA21D6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57" y="1882018"/>
            <a:ext cx="6871774" cy="6844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227A9C-C6F4-EE42-AE84-F628489F6200}"/>
              </a:ext>
            </a:extLst>
          </p:cNvPr>
          <p:cNvSpPr txBox="1"/>
          <p:nvPr/>
        </p:nvSpPr>
        <p:spPr>
          <a:xfrm>
            <a:off x="404769" y="2967335"/>
            <a:ext cx="10295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</a:rPr>
              <a:t>Problems: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 </a:t>
            </a:r>
            <a:endParaRPr kumimoji="1" lang="en-US" altLang="zh-CN" sz="2400" b="1" dirty="0">
              <a:solidFill>
                <a:srgbClr val="C00000"/>
              </a:solidFill>
            </a:endParaRPr>
          </a:p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C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an only check a very limited number of executions and their results</a:t>
            </a:r>
          </a:p>
          <a:p>
            <a:pPr lvl="1"/>
            <a:endParaRPr lang="en" altLang="zh-CN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After any change to the program, you have to repeat the testing process</a:t>
            </a:r>
          </a:p>
          <a:p>
            <a:pPr marL="800100" lvl="1" indent="-342900">
              <a:buFont typeface="Wingdings" pitchFamily="2" charset="2"/>
              <a:buChar char="Ø"/>
            </a:pPr>
            <a:endParaRPr kumimoji="1"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C5C802-3083-D74C-9BB3-966EDF06BE0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164075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2: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" altLang="zh-CN" sz="2400" b="1" i="0" u="none" strike="noStrike" dirty="0">
                <a:solidFill>
                  <a:srgbClr val="101214"/>
                </a:solidFill>
                <a:effectLst/>
                <a:ea typeface="PingFang SC" panose="020B0400000000000000" pitchFamily="34" charset="-122"/>
              </a:rPr>
              <a:t>Automated Testing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02CEBD-CE11-8E40-8D57-0D86B5545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27" y="1902653"/>
            <a:ext cx="9804065" cy="175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Fuzzing a URL Parser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427E74-E78F-CC44-98C9-068F08DEE045}"/>
              </a:ext>
            </a:extLst>
          </p:cNvPr>
          <p:cNvSpPr txBox="1"/>
          <p:nvPr/>
        </p:nvSpPr>
        <p:spPr>
          <a:xfrm>
            <a:off x="325934" y="1455208"/>
            <a:ext cx="11004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Many programs expect their inputs to come in a very specific format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 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for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 example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 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URL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 (a Web address).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When fuzzing with random inputs, what are our chances to 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actually produce a valid URL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?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C5D26-81C9-5C4E-9152-795004CFC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314" y="4429346"/>
            <a:ext cx="9585434" cy="54796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FBA76B0-B8D1-C84E-8642-23A087946B72}"/>
              </a:ext>
            </a:extLst>
          </p:cNvPr>
          <p:cNvSpPr/>
          <p:nvPr/>
        </p:nvSpPr>
        <p:spPr>
          <a:xfrm>
            <a:off x="1219314" y="4382570"/>
            <a:ext cx="1713072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DF5D30-6AE1-E64E-A4C2-10BA06A0A6F8}"/>
              </a:ext>
            </a:extLst>
          </p:cNvPr>
          <p:cNvSpPr txBox="1"/>
          <p:nvPr/>
        </p:nvSpPr>
        <p:spPr>
          <a:xfrm>
            <a:off x="203585" y="3549759"/>
            <a:ext cx="322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protocol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  <a:sym typeface="Wingdings" pitchFamily="2" charset="2"/>
              </a:rPr>
              <a:t>(</a:t>
            </a:r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+mn-ea"/>
                <a:sym typeface="Wingdings" pitchFamily="2" charset="2"/>
              </a:rPr>
              <a:t>http,ftp,file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  <a:sym typeface="Wingdings" pitchFamily="2" charset="2"/>
              </a:rPr>
              <a:t>)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56DC7B6-230C-0840-BF50-638128FFFFB7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1817970" y="4011424"/>
            <a:ext cx="257880" cy="3711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05007C2-AB27-FF4C-99E0-418BC6963D28}"/>
              </a:ext>
            </a:extLst>
          </p:cNvPr>
          <p:cNvSpPr/>
          <p:nvPr/>
        </p:nvSpPr>
        <p:spPr>
          <a:xfrm>
            <a:off x="3687021" y="4382570"/>
            <a:ext cx="1639865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710D5B-3B0C-574E-848A-2EB23940B5F8}"/>
              </a:ext>
            </a:extLst>
          </p:cNvPr>
          <p:cNvSpPr txBox="1"/>
          <p:nvPr/>
        </p:nvSpPr>
        <p:spPr>
          <a:xfrm>
            <a:off x="1244725" y="5687725"/>
            <a:ext cx="270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name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of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the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host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45E13C2-ED15-BE42-9FED-0D3285123597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2596050" y="5034329"/>
            <a:ext cx="1910904" cy="6533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421ADB1-50CB-DA4D-A862-0D0115CFE808}"/>
              </a:ext>
            </a:extLst>
          </p:cNvPr>
          <p:cNvSpPr/>
          <p:nvPr/>
        </p:nvSpPr>
        <p:spPr>
          <a:xfrm>
            <a:off x="5567521" y="4377449"/>
            <a:ext cx="1097296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578C5C-7DB4-E04C-AEE7-114236838DE1}"/>
              </a:ext>
            </a:extLst>
          </p:cNvPr>
          <p:cNvSpPr/>
          <p:nvPr/>
        </p:nvSpPr>
        <p:spPr>
          <a:xfrm>
            <a:off x="6905452" y="4377448"/>
            <a:ext cx="1349906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6AD52B-C1DF-FD45-902E-60BA35C03D9E}"/>
              </a:ext>
            </a:extLst>
          </p:cNvPr>
          <p:cNvSpPr/>
          <p:nvPr/>
        </p:nvSpPr>
        <p:spPr>
          <a:xfrm>
            <a:off x="8564681" y="4378735"/>
            <a:ext cx="2073202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F97AC8-ED7C-B444-9892-ADBB8B88FA52}"/>
              </a:ext>
            </a:extLst>
          </p:cNvPr>
          <p:cNvSpPr txBox="1"/>
          <p:nvPr/>
        </p:nvSpPr>
        <p:spPr>
          <a:xfrm>
            <a:off x="3687021" y="3549759"/>
            <a:ext cx="3632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path on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the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host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(search)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BA391CC-484E-394C-94CC-B7838B3BC9A7}"/>
              </a:ext>
            </a:extLst>
          </p:cNvPr>
          <p:cNvCxnSpPr>
            <a:cxnSpLocks/>
            <a:stCxn id="24" idx="0"/>
            <a:endCxn id="21" idx="2"/>
          </p:cNvCxnSpPr>
          <p:nvPr/>
        </p:nvCxnSpPr>
        <p:spPr>
          <a:xfrm flipH="1" flipV="1">
            <a:off x="5503268" y="4011424"/>
            <a:ext cx="612901" cy="3660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E89D1B4-6AE6-D24F-A688-5CEEF45F3C6A}"/>
              </a:ext>
            </a:extLst>
          </p:cNvPr>
          <p:cNvSpPr txBox="1"/>
          <p:nvPr/>
        </p:nvSpPr>
        <p:spPr>
          <a:xfrm>
            <a:off x="4262674" y="5744742"/>
            <a:ext cx="3599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list of key/value pairs such as 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“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q=fuzzing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”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BFBB79A-D981-FA4D-86C2-2B721C69656D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 flipH="1">
            <a:off x="6062613" y="5029207"/>
            <a:ext cx="1517792" cy="7155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A51A110-487C-E34C-BA00-FB1F401BA3F1}"/>
              </a:ext>
            </a:extLst>
          </p:cNvPr>
          <p:cNvSpPr txBox="1"/>
          <p:nvPr/>
        </p:nvSpPr>
        <p:spPr>
          <a:xfrm>
            <a:off x="8438481" y="5293495"/>
            <a:ext cx="3599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marker for a location in the retrieved document, such as 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“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#result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”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D7E9633-597B-454E-B6E5-14F13441C6A3}"/>
              </a:ext>
            </a:extLst>
          </p:cNvPr>
          <p:cNvCxnSpPr>
            <a:cxnSpLocks/>
            <a:stCxn id="17" idx="2"/>
            <a:endCxn id="34" idx="0"/>
          </p:cNvCxnSpPr>
          <p:nvPr/>
        </p:nvCxnSpPr>
        <p:spPr>
          <a:xfrm>
            <a:off x="9601282" y="5030494"/>
            <a:ext cx="637138" cy="2630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C19FF2-D2AB-9F4E-9B48-9D03658F74C4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ea typeface="+mj-ea"/>
              </a:rPr>
              <a:t>Method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ea typeface="+mj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ea typeface="+mj-ea"/>
              </a:rPr>
              <a:t>2: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r>
              <a:rPr lang="en" altLang="zh-CN" sz="2400" b="1" i="0" u="none" strike="noStrike" dirty="0">
                <a:solidFill>
                  <a:srgbClr val="101214"/>
                </a:solidFill>
                <a:effectLst/>
                <a:ea typeface="PingFang SC" panose="020B0400000000000000" pitchFamily="34" charset="-122"/>
              </a:rPr>
              <a:t>Automated Testing</a:t>
            </a:r>
            <a:r>
              <a:rPr lang="zh-CN" altLang="en-US" sz="2400" b="1" dirty="0">
                <a:solidFill>
                  <a:srgbClr val="000000"/>
                </a:solidFill>
                <a:ea typeface="+mj-ea"/>
              </a:rPr>
              <a:t> 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02CEBD-CE11-8E40-8D57-0D86B5545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27" y="1902653"/>
            <a:ext cx="9804065" cy="1758468"/>
          </a:xfrm>
          <a:prstGeom prst="rect">
            <a:avLst/>
          </a:prstGeom>
        </p:spPr>
      </p:pic>
      <p:pic>
        <p:nvPicPr>
          <p:cNvPr id="12" name="图形 11" descr="V 形箭头 纯色填充">
            <a:extLst>
              <a:ext uri="{FF2B5EF4-FFF2-40B4-BE49-F238E27FC236}">
                <a16:creationId xmlns:a16="http://schemas.microsoft.com/office/drawing/2014/main" id="{3C559F38-0C13-174D-9467-930E7880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770" y="3733282"/>
            <a:ext cx="408173" cy="4081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2A981DC-087E-4546-BDCE-D92849C1E599}"/>
              </a:ext>
            </a:extLst>
          </p:cNvPr>
          <p:cNvSpPr txBox="1"/>
          <p:nvPr/>
        </p:nvSpPr>
        <p:spPr>
          <a:xfrm>
            <a:off x="935864" y="3706535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With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Loop,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Random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and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</a:rPr>
              <a:t>Timer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D5B6BD-A09C-8B49-8890-C1F5394F6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855" y="4331580"/>
            <a:ext cx="9078157" cy="2347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E3581E3-C3FA-BA46-AF5A-115384C844A6}"/>
              </a:ext>
            </a:extLst>
          </p:cNvPr>
          <p:cNvSpPr/>
          <p:nvPr/>
        </p:nvSpPr>
        <p:spPr>
          <a:xfrm>
            <a:off x="1489449" y="5470744"/>
            <a:ext cx="5931768" cy="651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1A4336-5065-DB46-BA91-48871EBB3499}"/>
              </a:ext>
            </a:extLst>
          </p:cNvPr>
          <p:cNvSpPr txBox="1"/>
          <p:nvPr/>
        </p:nvSpPr>
        <p:spPr>
          <a:xfrm>
            <a:off x="7570086" y="4838659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Generate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100000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test cases</a:t>
            </a:r>
          </a:p>
          <a:p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a</a:t>
            </a:r>
            <a:r>
              <a:rPr lang="en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utomatically and randomly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!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1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5D029A-73A6-4C46-9882-676790024C82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Run-Time Verification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478E0-37B9-F44E-AECD-E47624D61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56" y="1875080"/>
            <a:ext cx="8142514" cy="17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5D029A-73A6-4C46-9882-676790024C82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Run-Time Verification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478E0-37B9-F44E-AECD-E47624D61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56" y="1875080"/>
            <a:ext cx="8142514" cy="17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Introduction to Software Testing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5D029A-73A6-4C46-9882-676790024C82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2A2B2E"/>
                </a:solidFill>
                <a:effectLst/>
                <a:ea typeface="+mj-ea"/>
              </a:rPr>
              <a:t>The Limits of Testing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69C78F-CC39-4D4D-B8F5-044ABCC06805}"/>
              </a:ext>
            </a:extLst>
          </p:cNvPr>
          <p:cNvSpPr txBox="1"/>
          <p:nvPr/>
        </p:nvSpPr>
        <p:spPr>
          <a:xfrm>
            <a:off x="133133" y="1447960"/>
            <a:ext cx="1029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2400" b="1" dirty="0">
                <a:latin typeface="+mn-ea"/>
              </a:rPr>
              <a:t>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Incompleteness</a:t>
            </a:r>
            <a:r>
              <a:rPr lang="en-US" altLang="zh-CN" sz="2400" b="1" dirty="0">
                <a:latin typeface="+mn-ea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there may always be </a:t>
            </a:r>
            <a:r>
              <a:rPr lang="en" altLang="zh-CN" sz="2400" b="1" dirty="0">
                <a:solidFill>
                  <a:srgbClr val="FF0000"/>
                </a:solidFill>
                <a:effectLst/>
                <a:latin typeface="+mn-ea"/>
              </a:rPr>
              <a:t>untested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 inputs for which the function may still fail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lvl="1"/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lvl="1"/>
            <a:endParaRPr lang="en" altLang="zh-CN" sz="24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4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b="0" i="0" dirty="0">
                <a:solidFill>
                  <a:srgbClr val="000000"/>
                </a:solidFill>
                <a:effectLst/>
                <a:latin typeface="+mn-ea"/>
              </a:rPr>
              <a:t>After any change to the program, you have to repeat the testing process</a:t>
            </a:r>
          </a:p>
          <a:p>
            <a:pPr marL="800100" lvl="1" indent="-342900">
              <a:buFont typeface="Wingdings" pitchFamily="2" charset="2"/>
              <a:buChar char="Ø"/>
            </a:pPr>
            <a:endParaRPr kumimoji="1"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5D18F2-CF0A-664A-9DC4-A70A6CDA8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53" y="2668770"/>
            <a:ext cx="7218549" cy="6355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EF50C-789E-9D44-B2C9-397F38C83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116" y="3400062"/>
            <a:ext cx="9303272" cy="10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6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pic>
        <p:nvPicPr>
          <p:cNvPr id="1026" name="Picture 2" descr="Prof. Barton P Miller's Home Page">
            <a:extLst>
              <a:ext uri="{FF2B5EF4-FFF2-40B4-BE49-F238E27FC236}">
                <a16:creationId xmlns:a16="http://schemas.microsoft.com/office/drawing/2014/main" id="{C2E77F75-F2E6-3A49-8107-9CB1DE2A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21" y="1462725"/>
            <a:ext cx="2796460" cy="30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563D15-6C8B-2A48-B8EE-7A8D5C7C8FE7}"/>
              </a:ext>
            </a:extLst>
          </p:cNvPr>
          <p:cNvSpPr txBox="1"/>
          <p:nvPr/>
        </p:nvSpPr>
        <p:spPr>
          <a:xfrm>
            <a:off x="8524189" y="4583547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/>
              <a:t>Prof. Barton P Miller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AE89F3-7E3A-E44D-9E16-FD2B91F391DB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The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Origin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of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42F49-27CB-F44B-8DA9-CF155A3B4726}"/>
              </a:ext>
            </a:extLst>
          </p:cNvPr>
          <p:cNvSpPr txBox="1"/>
          <p:nvPr/>
        </p:nvSpPr>
        <p:spPr>
          <a:xfrm>
            <a:off x="1031758" y="1927689"/>
            <a:ext cx="690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Fuzzing was born </a:t>
            </a:r>
            <a:r>
              <a:rPr lang="en-US" altLang="zh-CN" sz="2000" b="0" i="0" dirty="0">
                <a:solidFill>
                  <a:srgbClr val="050E17"/>
                </a:solidFill>
                <a:effectLst/>
                <a:latin typeface="+mn-ea"/>
              </a:rPr>
              <a:t>on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 a</a:t>
            </a:r>
            <a:r>
              <a:rPr lang="en-US" altLang="zh-CN" sz="2000" b="1" dirty="0">
                <a:solidFill>
                  <a:srgbClr val="050E17"/>
                </a:solidFill>
                <a:latin typeface="+mn-ea"/>
              </a:rPr>
              <a:t>“ </a:t>
            </a:r>
            <a:r>
              <a:rPr lang="en" altLang="zh-CN" sz="2000" b="1" i="0" dirty="0">
                <a:solidFill>
                  <a:srgbClr val="050E17"/>
                </a:solidFill>
                <a:effectLst/>
                <a:latin typeface="+mn-ea"/>
              </a:rPr>
              <a:t>dark and stormy night in the Fall of 1988</a:t>
            </a:r>
            <a:r>
              <a:rPr lang="en-US" altLang="zh-CN" sz="2000" b="1" dirty="0">
                <a:solidFill>
                  <a:srgbClr val="050E17"/>
                </a:solidFill>
                <a:latin typeface="+mn-ea"/>
              </a:rPr>
              <a:t>”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. Prof. Barton Miller, connected to his university computer via </a:t>
            </a:r>
            <a:r>
              <a:rPr lang="en-US" altLang="zh-CN" sz="2000" b="0" i="0" dirty="0">
                <a:solidFill>
                  <a:srgbClr val="050E17"/>
                </a:solidFill>
                <a:effectLst/>
                <a:latin typeface="+mn-ea"/>
              </a:rPr>
              <a:t>a 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1200 baud line, noticed frequent crashes. As a scientist, he wanted to investigate the extent of the problem and its causes</a:t>
            </a:r>
            <a:r>
              <a:rPr lang="en-US" altLang="zh-CN" sz="2000" dirty="0">
                <a:solidFill>
                  <a:srgbClr val="050E17"/>
                </a:solidFill>
                <a:latin typeface="+mn-ea"/>
              </a:rPr>
              <a:t>.</a:t>
            </a:r>
            <a:r>
              <a:rPr lang="zh-CN" altLang="en-US" sz="2000" dirty="0">
                <a:solidFill>
                  <a:srgbClr val="050E17"/>
                </a:solidFill>
                <a:latin typeface="+mn-ea"/>
              </a:rPr>
              <a:t> </a:t>
            </a:r>
            <a:r>
              <a:rPr lang="en-US" altLang="zh-CN" sz="2000" dirty="0">
                <a:solidFill>
                  <a:srgbClr val="050E17"/>
                </a:solidFill>
                <a:latin typeface="+mn-ea"/>
              </a:rPr>
              <a:t>So,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 </a:t>
            </a:r>
            <a:r>
              <a:rPr lang="en-US" altLang="zh-CN" sz="2000" dirty="0">
                <a:solidFill>
                  <a:srgbClr val="050E17"/>
                </a:solidFill>
                <a:latin typeface="+mn-ea"/>
              </a:rPr>
              <a:t>h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e created a</a:t>
            </a:r>
            <a:r>
              <a:rPr lang="zh-CN" altLang="en-US" sz="2000" b="0" i="0" dirty="0">
                <a:solidFill>
                  <a:srgbClr val="050E17"/>
                </a:solidFill>
                <a:effectLst/>
                <a:latin typeface="+mn-ea"/>
              </a:rPr>
              <a:t> 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programming exercise for his students at UW-Madison to create the first </a:t>
            </a:r>
            <a:r>
              <a:rPr lang="en" altLang="zh-CN" sz="2000" b="0" i="0" dirty="0" err="1">
                <a:solidFill>
                  <a:srgbClr val="050E17"/>
                </a:solidFill>
                <a:effectLst/>
                <a:latin typeface="+mn-ea"/>
              </a:rPr>
              <a:t>fuzzer</a:t>
            </a:r>
            <a:r>
              <a:rPr lang="en" altLang="zh-CN" sz="2000" b="0" i="0" dirty="0">
                <a:solidFill>
                  <a:srgbClr val="050E17"/>
                </a:solidFill>
                <a:effectLst/>
                <a:latin typeface="+mn-ea"/>
              </a:rPr>
              <a:t>.</a:t>
            </a:r>
            <a:endParaRPr kumimoji="1" lang="zh-CN" altLang="en-US" sz="2000" dirty="0">
              <a:latin typeface="+mn-ea"/>
            </a:endParaRPr>
          </a:p>
        </p:txBody>
      </p:sp>
      <p:pic>
        <p:nvPicPr>
          <p:cNvPr id="11" name="图形 10" descr="V 形箭头 纯色填充">
            <a:extLst>
              <a:ext uri="{FF2B5EF4-FFF2-40B4-BE49-F238E27FC236}">
                <a16:creationId xmlns:a16="http://schemas.microsoft.com/office/drawing/2014/main" id="{83F23E3D-F773-3247-AFFA-7D9808A09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770" y="4101332"/>
            <a:ext cx="408173" cy="4081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8111C4-1561-B34B-9B0A-1B9DF935446B}"/>
              </a:ext>
            </a:extLst>
          </p:cNvPr>
          <p:cNvSpPr txBox="1"/>
          <p:nvPr/>
        </p:nvSpPr>
        <p:spPr>
          <a:xfrm>
            <a:off x="935864" y="4074585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The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Goal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of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the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First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 err="1">
                <a:solidFill>
                  <a:srgbClr val="101214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ACC418-AB54-2F4B-B58A-96C52DAFA917}"/>
              </a:ext>
            </a:extLst>
          </p:cNvPr>
          <p:cNvSpPr txBox="1"/>
          <p:nvPr/>
        </p:nvSpPr>
        <p:spPr>
          <a:xfrm>
            <a:off x="404769" y="4712659"/>
            <a:ext cx="73676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+mn-ea"/>
              </a:rPr>
              <a:t>E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+mn-ea"/>
              </a:rPr>
              <a:t>valuate UNIX utility programs' robustness with an unpredictable input stream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0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+mn-ea"/>
              </a:rPr>
              <a:t>Build a fuzz generator to output random characters, then use it to attack multiple programs to try to break them.</a:t>
            </a:r>
          </a:p>
        </p:txBody>
      </p:sp>
    </p:spTree>
    <p:extLst>
      <p:ext uri="{BB962C8B-B14F-4D97-AF65-F5344CB8AC3E}">
        <p14:creationId xmlns:p14="http://schemas.microsoft.com/office/powerpoint/2010/main" val="77589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A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Simple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508E2-D291-5B42-9786-2E7EC654E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0" y="1834208"/>
            <a:ext cx="11453770" cy="201852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DEC5687-6B0D-4849-9348-418119D49B75}"/>
              </a:ext>
            </a:extLst>
          </p:cNvPr>
          <p:cNvSpPr/>
          <p:nvPr/>
        </p:nvSpPr>
        <p:spPr>
          <a:xfrm>
            <a:off x="1194675" y="2573317"/>
            <a:ext cx="6938672" cy="30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26D98C6-3D9E-014C-8FB9-B64C6A15AE9D}"/>
              </a:ext>
            </a:extLst>
          </p:cNvPr>
          <p:cNvCxnSpPr/>
          <p:nvPr/>
        </p:nvCxnSpPr>
        <p:spPr>
          <a:xfrm flipH="1">
            <a:off x="4030579" y="2923674"/>
            <a:ext cx="228600" cy="15159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CB9E67C-6833-3149-94B3-EDD136661255}"/>
              </a:ext>
            </a:extLst>
          </p:cNvPr>
          <p:cNvSpPr txBox="1"/>
          <p:nvPr/>
        </p:nvSpPr>
        <p:spPr>
          <a:xfrm>
            <a:off x="1931658" y="4498924"/>
            <a:ext cx="824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Randomly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generate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strings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length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which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range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is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[0,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100]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5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A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Simple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508E2-D291-5B42-9786-2E7EC654E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0" y="1834208"/>
            <a:ext cx="11453770" cy="201852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DEC5687-6B0D-4849-9348-418119D49B75}"/>
              </a:ext>
            </a:extLst>
          </p:cNvPr>
          <p:cNvSpPr/>
          <p:nvPr/>
        </p:nvSpPr>
        <p:spPr>
          <a:xfrm>
            <a:off x="2704638" y="3331306"/>
            <a:ext cx="7642520" cy="314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26D98C6-3D9E-014C-8FB9-B64C6A15AE9D}"/>
              </a:ext>
            </a:extLst>
          </p:cNvPr>
          <p:cNvCxnSpPr>
            <a:cxnSpLocks/>
          </p:cNvCxnSpPr>
          <p:nvPr/>
        </p:nvCxnSpPr>
        <p:spPr>
          <a:xfrm flipH="1">
            <a:off x="4030579" y="3687679"/>
            <a:ext cx="487279" cy="751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CB9E67C-6833-3149-94B3-EDD136661255}"/>
              </a:ext>
            </a:extLst>
          </p:cNvPr>
          <p:cNvSpPr txBox="1"/>
          <p:nvPr/>
        </p:nvSpPr>
        <p:spPr>
          <a:xfrm>
            <a:off x="1931658" y="4498924"/>
            <a:ext cx="7587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Randomly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generate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characters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in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ASCII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order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[32,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64)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589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A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Simple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508E2-D291-5B42-9786-2E7EC654E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0" y="1834208"/>
            <a:ext cx="11453770" cy="20185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3C5DA1-19FE-BB4A-97A1-F25BAE4E9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70" y="4848659"/>
            <a:ext cx="9715500" cy="161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0649E7-E531-F24F-973F-33253E6B2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69" y="3998475"/>
            <a:ext cx="9715499" cy="6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3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770" y="14140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935864" y="13872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A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Simple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 err="1">
                <a:solidFill>
                  <a:srgbClr val="000000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C508E2-D291-5B42-9786-2E7EC654E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0" y="1834208"/>
            <a:ext cx="11453770" cy="20185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34F5A90-25C5-8844-A2FB-C6932C71E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426" y="2879017"/>
            <a:ext cx="10615864" cy="973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4A68F77-3D6B-1247-9CD5-A1471F06F064}"/>
              </a:ext>
            </a:extLst>
          </p:cNvPr>
          <p:cNvSpPr txBox="1"/>
          <p:nvPr/>
        </p:nvSpPr>
        <p:spPr>
          <a:xfrm>
            <a:off x="8139952" y="2679493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More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+mn-ea"/>
              </a:rPr>
              <a:t>Pythonic!</a:t>
            </a:r>
            <a:endParaRPr kumimoji="1"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C1BE27-F4AD-9D4C-935F-4346BE3C7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70" y="4136799"/>
            <a:ext cx="11157284" cy="8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86F67-8865-FE46-AB4B-6A79F4D0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403971"/>
            <a:ext cx="7391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D06CB-809E-5E46-96CB-8895E4C5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832" y="2349827"/>
            <a:ext cx="6324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Fuzzing a URL Parser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427E74-E78F-CC44-98C9-068F08DEE045}"/>
              </a:ext>
            </a:extLst>
          </p:cNvPr>
          <p:cNvSpPr txBox="1"/>
          <p:nvPr/>
        </p:nvSpPr>
        <p:spPr>
          <a:xfrm>
            <a:off x="325934" y="1455208"/>
            <a:ext cx="11004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What are the chances of actually getting a valid URL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by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simple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i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sz="2400" i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function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?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0F15986-D13F-CF43-9DE3-060237EA3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42" y="2667000"/>
            <a:ext cx="9296400" cy="152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D30C4AC-CCF2-8A4E-BD37-9BB93930175B}"/>
                  </a:ext>
                </a:extLst>
              </p:cNvPr>
              <p:cNvSpPr txBox="1"/>
              <p:nvPr/>
            </p:nvSpPr>
            <p:spPr>
              <a:xfrm>
                <a:off x="338813" y="3970881"/>
                <a:ext cx="11004217" cy="216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kumimoji="1" lang="en-US" altLang="zh-CN" sz="2400" b="1" dirty="0">
                  <a:solidFill>
                    <a:srgbClr val="C00000"/>
                  </a:solidFill>
                </a:endParaRPr>
              </a:p>
              <a:p>
                <a:pPr marL="800100" lvl="1" indent="-342900">
                  <a:buFont typeface="Wingdings" pitchFamily="2" charset="2"/>
                  <a:buChar char="Ø"/>
                </a:pPr>
                <a:r>
                  <a:rPr lang="en" altLang="zh-CN" sz="2400" dirty="0">
                    <a:solidFill>
                      <a:srgbClr val="000000"/>
                    </a:solidFill>
                    <a:latin typeface="+mn-ea"/>
                  </a:rPr>
                  <a:t>The chance of producing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the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protocol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en" altLang="zh-CN" sz="2400" dirty="0">
                    <a:solidFill>
                      <a:srgbClr val="000000"/>
                    </a:solidFill>
                    <a:latin typeface="+mn-ea"/>
                  </a:rPr>
                  <a:t>characters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http://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en" altLang="zh-CN" sz="2400" dirty="0">
                    <a:solidFill>
                      <a:srgbClr val="000000"/>
                    </a:solidFill>
                    <a:latin typeface="+mn-ea"/>
                  </a:rPr>
                  <a:t>randomly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+mn-ea"/>
                  </a:rPr>
                  <a:t>is</a:t>
                </a:r>
              </a:p>
              <a:p>
                <a:pPr lvl="1"/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lvl="2"/>
                <a:r>
                  <a:rPr lang="en" altLang="zh-CN" sz="2400" dirty="0">
                    <a:solidFill>
                      <a:srgbClr val="000000"/>
                    </a:solidFill>
                    <a:latin typeface="+mn-ea"/>
                  </a:rPr>
                  <a:t>				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" altLang="zh-CN" sz="3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96</m:t>
                            </m:r>
                          </m:e>
                          <m:sup>
                            <m:r>
                              <a:rPr lang="en-US" altLang="zh-C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den>
                    </m:f>
                  </m:oMath>
                </a14:m>
                <a:endParaRPr lang="en" altLang="zh-CN" sz="2400" dirty="0">
                  <a:solidFill>
                    <a:srgbClr val="000000"/>
                  </a:solidFill>
                  <a:latin typeface="+mn-ea"/>
                </a:endParaRPr>
              </a:p>
              <a:p>
                <a:pPr lvl="2"/>
                <a:endParaRPr lang="en-US" altLang="zh-CN" sz="2400" dirty="0">
                  <a:solidFill>
                    <a:srgbClr val="00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D30C4AC-CCF2-8A4E-BD37-9BB939301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3" y="3970881"/>
                <a:ext cx="11004217" cy="2160335"/>
              </a:xfrm>
              <a:prstGeom prst="rect">
                <a:avLst/>
              </a:prstGeom>
              <a:blipFill>
                <a:blip r:embed="rId7"/>
                <a:stretch>
                  <a:fillRect b="-46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AF27CAE1-47EA-6244-84A4-16CE440202B3}"/>
              </a:ext>
            </a:extLst>
          </p:cNvPr>
          <p:cNvSpPr txBox="1"/>
          <p:nvPr/>
        </p:nvSpPr>
        <p:spPr>
          <a:xfrm>
            <a:off x="958693" y="6058389"/>
            <a:ext cx="1017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800" b="1" dirty="0">
                <a:solidFill>
                  <a:srgbClr val="FF0000"/>
                </a:solidFill>
                <a:latin typeface="+mn-ea"/>
              </a:rPr>
              <a:t>fuzzing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by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" altLang="zh-CN" sz="2800" b="1" dirty="0">
                <a:solidFill>
                  <a:srgbClr val="FF0000"/>
                </a:solidFill>
                <a:latin typeface="+mn-ea"/>
              </a:rPr>
              <a:t> generating random strings  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is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too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expensive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here!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86F67-8865-FE46-AB4B-6A79F4D0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403971"/>
            <a:ext cx="7391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D06CB-809E-5E46-96CB-8895E4C5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832" y="2349827"/>
            <a:ext cx="63246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0E9DE-C0CE-854F-A2C6-AE801886F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32" y="3152289"/>
            <a:ext cx="6639622" cy="363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717F1A-FBCA-CD41-AEBB-6E84B149AE54}"/>
              </a:ext>
            </a:extLst>
          </p:cNvPr>
          <p:cNvSpPr/>
          <p:nvPr/>
        </p:nvSpPr>
        <p:spPr>
          <a:xfrm>
            <a:off x="1149731" y="3130543"/>
            <a:ext cx="2005725" cy="26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57560-39D3-744F-898D-6C26A3396A2A}"/>
              </a:ext>
            </a:extLst>
          </p:cNvPr>
          <p:cNvSpPr/>
          <p:nvPr/>
        </p:nvSpPr>
        <p:spPr>
          <a:xfrm>
            <a:off x="1172617" y="4228437"/>
            <a:ext cx="2743662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28E3F6-D9F9-D242-B3A4-B742D503D849}"/>
              </a:ext>
            </a:extLst>
          </p:cNvPr>
          <p:cNvCxnSpPr>
            <a:cxnSpLocks/>
          </p:cNvCxnSpPr>
          <p:nvPr/>
        </p:nvCxnSpPr>
        <p:spPr>
          <a:xfrm>
            <a:off x="3321719" y="3243004"/>
            <a:ext cx="1075823" cy="266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1C000B2-357A-9143-AC6A-CFE881EECCAC}"/>
              </a:ext>
            </a:extLst>
          </p:cNvPr>
          <p:cNvCxnSpPr>
            <a:cxnSpLocks/>
          </p:cNvCxnSpPr>
          <p:nvPr/>
        </p:nvCxnSpPr>
        <p:spPr>
          <a:xfrm flipV="1">
            <a:off x="4036595" y="3739733"/>
            <a:ext cx="499310" cy="643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513-306B-524C-850A-34D6EDE41288}"/>
              </a:ext>
            </a:extLst>
          </p:cNvPr>
          <p:cNvSpPr txBox="1"/>
          <p:nvPr/>
        </p:nvSpPr>
        <p:spPr>
          <a:xfrm>
            <a:off x="4604667" y="3333092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Number of test sets</a:t>
            </a:r>
          </a:p>
        </p:txBody>
      </p:sp>
    </p:spTree>
    <p:extLst>
      <p:ext uri="{BB962C8B-B14F-4D97-AF65-F5344CB8AC3E}">
        <p14:creationId xmlns:p14="http://schemas.microsoft.com/office/powerpoint/2010/main" val="385040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86F67-8865-FE46-AB4B-6A79F4D0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403971"/>
            <a:ext cx="7391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D06CB-809E-5E46-96CB-8895E4C5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832" y="2349827"/>
            <a:ext cx="63246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0E9DE-C0CE-854F-A2C6-AE801886F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32" y="3152289"/>
            <a:ext cx="6639622" cy="363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717F1A-FBCA-CD41-AEBB-6E84B149AE54}"/>
              </a:ext>
            </a:extLst>
          </p:cNvPr>
          <p:cNvSpPr/>
          <p:nvPr/>
        </p:nvSpPr>
        <p:spPr>
          <a:xfrm>
            <a:off x="1108869" y="3376440"/>
            <a:ext cx="2005725" cy="26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57560-39D3-744F-898D-6C26A3396A2A}"/>
              </a:ext>
            </a:extLst>
          </p:cNvPr>
          <p:cNvSpPr/>
          <p:nvPr/>
        </p:nvSpPr>
        <p:spPr>
          <a:xfrm>
            <a:off x="4604667" y="5135547"/>
            <a:ext cx="839622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28E3F6-D9F9-D242-B3A4-B742D503D849}"/>
              </a:ext>
            </a:extLst>
          </p:cNvPr>
          <p:cNvCxnSpPr>
            <a:cxnSpLocks/>
          </p:cNvCxnSpPr>
          <p:nvPr/>
        </p:nvCxnSpPr>
        <p:spPr>
          <a:xfrm>
            <a:off x="3224884" y="3521212"/>
            <a:ext cx="1217802" cy="5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1C000B2-357A-9143-AC6A-CFE881EECCAC}"/>
              </a:ext>
            </a:extLst>
          </p:cNvPr>
          <p:cNvCxnSpPr>
            <a:cxnSpLocks/>
          </p:cNvCxnSpPr>
          <p:nvPr/>
        </p:nvCxnSpPr>
        <p:spPr>
          <a:xfrm flipH="1" flipV="1">
            <a:off x="4932947" y="3872845"/>
            <a:ext cx="91532" cy="11503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513-306B-524C-850A-34D6EDE41288}"/>
              </a:ext>
            </a:extLst>
          </p:cNvPr>
          <p:cNvSpPr txBox="1"/>
          <p:nvPr/>
        </p:nvSpPr>
        <p:spPr>
          <a:xfrm>
            <a:off x="4604667" y="3333092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Fuzzing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target</a:t>
            </a:r>
            <a:endParaRPr lang="en" altLang="zh-CN" sz="2400" b="1" i="0" u="none" strike="noStrike" dirty="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56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86F67-8865-FE46-AB4B-6A79F4D0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403971"/>
            <a:ext cx="7391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D06CB-809E-5E46-96CB-8895E4C5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832" y="2349827"/>
            <a:ext cx="63246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0E9DE-C0CE-854F-A2C6-AE801886F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32" y="3152289"/>
            <a:ext cx="6639622" cy="363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717F1A-FBCA-CD41-AEBB-6E84B149AE54}"/>
              </a:ext>
            </a:extLst>
          </p:cNvPr>
          <p:cNvSpPr/>
          <p:nvPr/>
        </p:nvSpPr>
        <p:spPr>
          <a:xfrm>
            <a:off x="1150979" y="3809803"/>
            <a:ext cx="1237289" cy="265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57560-39D3-744F-898D-6C26A3396A2A}"/>
              </a:ext>
            </a:extLst>
          </p:cNvPr>
          <p:cNvSpPr/>
          <p:nvPr/>
        </p:nvSpPr>
        <p:spPr>
          <a:xfrm>
            <a:off x="1556797" y="6320043"/>
            <a:ext cx="3336174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28E3F6-D9F9-D242-B3A4-B742D503D849}"/>
              </a:ext>
            </a:extLst>
          </p:cNvPr>
          <p:cNvCxnSpPr>
            <a:cxnSpLocks/>
          </p:cNvCxnSpPr>
          <p:nvPr/>
        </p:nvCxnSpPr>
        <p:spPr>
          <a:xfrm>
            <a:off x="2508584" y="3872845"/>
            <a:ext cx="2532648" cy="386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1C000B2-357A-9143-AC6A-CFE881EECCAC}"/>
              </a:ext>
            </a:extLst>
          </p:cNvPr>
          <p:cNvCxnSpPr>
            <a:cxnSpLocks/>
          </p:cNvCxnSpPr>
          <p:nvPr/>
        </p:nvCxnSpPr>
        <p:spPr>
          <a:xfrm flipV="1">
            <a:off x="3356811" y="4498343"/>
            <a:ext cx="1684421" cy="1752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513-306B-524C-850A-34D6EDE41288}"/>
              </a:ext>
            </a:extLst>
          </p:cNvPr>
          <p:cNvSpPr txBox="1"/>
          <p:nvPr/>
        </p:nvSpPr>
        <p:spPr>
          <a:xfrm>
            <a:off x="5106378" y="4081016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Save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fuzzing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results</a:t>
            </a:r>
            <a:endParaRPr lang="en" altLang="zh-CN" sz="2400" b="1" i="0" u="none" strike="noStrike" dirty="0">
              <a:solidFill>
                <a:srgbClr val="FF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21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D86F67-8865-FE46-AB4B-6A79F4D01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403971"/>
            <a:ext cx="7391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9D06CB-809E-5E46-96CB-8895E4C55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832" y="2349827"/>
            <a:ext cx="6324600" cy="774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50E9DE-C0CE-854F-A2C6-AE801886F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132" y="3152289"/>
            <a:ext cx="6639622" cy="363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717F1A-FBCA-CD41-AEBB-6E84B149AE54}"/>
              </a:ext>
            </a:extLst>
          </p:cNvPr>
          <p:cNvSpPr/>
          <p:nvPr/>
        </p:nvSpPr>
        <p:spPr>
          <a:xfrm>
            <a:off x="1644274" y="4498343"/>
            <a:ext cx="3054058" cy="687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A57560-39D3-744F-898D-6C26A3396A2A}"/>
              </a:ext>
            </a:extLst>
          </p:cNvPr>
          <p:cNvSpPr/>
          <p:nvPr/>
        </p:nvSpPr>
        <p:spPr>
          <a:xfrm>
            <a:off x="5530475" y="5136262"/>
            <a:ext cx="689852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628E3F6-D9F9-D242-B3A4-B742D503D849}"/>
              </a:ext>
            </a:extLst>
          </p:cNvPr>
          <p:cNvCxnSpPr>
            <a:cxnSpLocks/>
          </p:cNvCxnSpPr>
          <p:nvPr/>
        </p:nvCxnSpPr>
        <p:spPr>
          <a:xfrm flipV="1">
            <a:off x="4782553" y="4253163"/>
            <a:ext cx="2502568" cy="565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513-306B-524C-850A-34D6EDE41288}"/>
              </a:ext>
            </a:extLst>
          </p:cNvPr>
          <p:cNvSpPr txBox="1"/>
          <p:nvPr/>
        </p:nvSpPr>
        <p:spPr>
          <a:xfrm>
            <a:off x="7369342" y="4007440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Generate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test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case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by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 err="1">
                <a:solidFill>
                  <a:srgbClr val="FF0000"/>
                </a:solidFill>
                <a:effectLst/>
                <a:latin typeface="+mn-ea"/>
              </a:rPr>
              <a:t>fuzzer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()</a:t>
            </a:r>
            <a:endParaRPr lang="en" altLang="zh-CN" sz="2400" b="1" i="0" u="none" strike="noStrike" dirty="0">
              <a:solidFill>
                <a:srgbClr val="FF0000"/>
              </a:solidFill>
              <a:effectLst/>
              <a:latin typeface="+mn-ea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3265E1F-D04D-B04A-B0F1-9C8610944EFE}"/>
              </a:ext>
            </a:extLst>
          </p:cNvPr>
          <p:cNvCxnSpPr>
            <a:cxnSpLocks/>
          </p:cNvCxnSpPr>
          <p:nvPr/>
        </p:nvCxnSpPr>
        <p:spPr>
          <a:xfrm flipV="1">
            <a:off x="6361041" y="4535949"/>
            <a:ext cx="1090713" cy="755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4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How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to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fuzzing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+mn-ea"/>
              </a:rPr>
              <a:t>Linux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tools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bc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using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our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simple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+mn-ea"/>
              </a:rPr>
              <a:t>fuzzer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()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50E9DE-C0CE-854F-A2C6-AE801886F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2253962"/>
            <a:ext cx="6639622" cy="36335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0717F1A-FBCA-CD41-AEBB-6E84B149AE54}"/>
              </a:ext>
            </a:extLst>
          </p:cNvPr>
          <p:cNvSpPr/>
          <p:nvPr/>
        </p:nvSpPr>
        <p:spPr>
          <a:xfrm>
            <a:off x="1579128" y="4290017"/>
            <a:ext cx="5872625" cy="1158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32F513-306B-524C-850A-34D6EDE41288}"/>
              </a:ext>
            </a:extLst>
          </p:cNvPr>
          <p:cNvSpPr txBox="1"/>
          <p:nvPr/>
        </p:nvSpPr>
        <p:spPr>
          <a:xfrm>
            <a:off x="5182064" y="2922022"/>
            <a:ext cx="5782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Run</a:t>
            </a:r>
            <a:r>
              <a:rPr lang="zh-CN" altLang="en-US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FF0000"/>
                </a:solidFill>
                <a:effectLst/>
                <a:latin typeface="+mn-ea"/>
              </a:rPr>
              <a:t>targe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with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test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case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in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sub-process</a:t>
            </a:r>
            <a:endParaRPr lang="en" altLang="zh-CN" sz="2400" b="1" i="0" u="none" strike="noStrike" dirty="0">
              <a:solidFill>
                <a:srgbClr val="FF0000"/>
              </a:solidFill>
              <a:effectLst/>
              <a:latin typeface="+mn-ea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3CAA6192-AFE3-8045-84E6-0FC7CECB46CC}"/>
              </a:ext>
            </a:extLst>
          </p:cNvPr>
          <p:cNvCxnSpPr>
            <a:cxnSpLocks/>
          </p:cNvCxnSpPr>
          <p:nvPr/>
        </p:nvCxnSpPr>
        <p:spPr>
          <a:xfrm flipV="1">
            <a:off x="6030854" y="3415038"/>
            <a:ext cx="1090713" cy="755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CE3A899-5096-8646-A419-C155412C0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86" y="5907187"/>
            <a:ext cx="11250909" cy="83637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FB06487-66B5-9744-AC87-4FBA7A3A420A}"/>
              </a:ext>
            </a:extLst>
          </p:cNvPr>
          <p:cNvSpPr/>
          <p:nvPr/>
        </p:nvSpPr>
        <p:spPr>
          <a:xfrm>
            <a:off x="3918244" y="6007412"/>
            <a:ext cx="1622298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2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Let us take a look at the first error message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1E11B-C65B-304C-90D9-EB2D9B183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3" y="2253962"/>
            <a:ext cx="11409392" cy="220510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FB06487-66B5-9744-AC87-4FBA7A3A420A}"/>
              </a:ext>
            </a:extLst>
          </p:cNvPr>
          <p:cNvSpPr/>
          <p:nvPr/>
        </p:nvSpPr>
        <p:spPr>
          <a:xfrm>
            <a:off x="5428206" y="2389929"/>
            <a:ext cx="1622298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47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Fuzzing</a:t>
            </a:r>
            <a:r>
              <a:rPr lang="zh-CN" altLang="en-US" sz="4000" b="1" i="0" dirty="0">
                <a:solidFill>
                  <a:srgbClr val="B03A2E"/>
                </a:solidFill>
                <a:effectLst/>
                <a:ea typeface="+mj-ea"/>
              </a:rPr>
              <a:t> </a:t>
            </a:r>
            <a:r>
              <a:rPr lang="en-US" altLang="zh-CN" sz="4000" b="1" i="0" dirty="0">
                <a:solidFill>
                  <a:srgbClr val="B03A2E"/>
                </a:solidFill>
                <a:effectLst/>
                <a:ea typeface="+mj-ea"/>
              </a:rPr>
              <a:t>101</a:t>
            </a: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Long-Running Fuzzing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External Programs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7EE5B8-ECF1-6141-BF66-5D8BC9BAB1D3}"/>
              </a:ext>
            </a:extLst>
          </p:cNvPr>
          <p:cNvSpPr txBox="1"/>
          <p:nvPr/>
        </p:nvSpPr>
        <p:spPr>
          <a:xfrm>
            <a:off x="-1003" y="1884630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Let us take a look at the first error message</a:t>
            </a:r>
            <a:r>
              <a:rPr lang="en-US" altLang="zh-CN" dirty="0">
                <a:latin typeface="+mn-ea"/>
              </a:rPr>
              <a:t>?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1E11B-C65B-304C-90D9-EB2D9B183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3" y="2253962"/>
            <a:ext cx="11409392" cy="22051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6B397FE-279A-5F4F-B336-3555F349EA2F}"/>
              </a:ext>
            </a:extLst>
          </p:cNvPr>
          <p:cNvSpPr txBox="1"/>
          <p:nvPr/>
        </p:nvSpPr>
        <p:spPr>
          <a:xfrm>
            <a:off x="-91240" y="4643736"/>
            <a:ext cx="705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Are there any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runs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crashed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(return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0)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?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: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+mn-ea"/>
              </a:rPr>
              <a:t>  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8EEA7E-B2E6-AC4F-B8E0-27BD7F641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62" y="5163077"/>
            <a:ext cx="11436983" cy="93479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FB06487-66B5-9744-AC87-4FBA7A3A420A}"/>
              </a:ext>
            </a:extLst>
          </p:cNvPr>
          <p:cNvSpPr/>
          <p:nvPr/>
        </p:nvSpPr>
        <p:spPr>
          <a:xfrm>
            <a:off x="3713707" y="5358398"/>
            <a:ext cx="1923088" cy="309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948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2F37F73-396E-554D-9049-94FE114D7E67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Bugs </a:t>
            </a:r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Fuzzers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Find</a:t>
            </a:r>
          </a:p>
        </p:txBody>
      </p:sp>
      <p:pic>
        <p:nvPicPr>
          <p:cNvPr id="1026" name="Picture 2" descr="Prof. Barton P Miller's Home Page">
            <a:extLst>
              <a:ext uri="{FF2B5EF4-FFF2-40B4-BE49-F238E27FC236}">
                <a16:creationId xmlns:a16="http://schemas.microsoft.com/office/drawing/2014/main" id="{C2E77F75-F2E6-3A49-8107-9CB1DE2A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11" y="1462725"/>
            <a:ext cx="2796460" cy="30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563D15-6C8B-2A48-B8EE-7A8D5C7C8FE7}"/>
              </a:ext>
            </a:extLst>
          </p:cNvPr>
          <p:cNvSpPr txBox="1"/>
          <p:nvPr/>
        </p:nvSpPr>
        <p:spPr>
          <a:xfrm>
            <a:off x="8638489" y="458956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000" b="1" dirty="0"/>
              <a:t>Prof. Barton P Miller</a:t>
            </a:r>
          </a:p>
        </p:txBody>
      </p:sp>
      <p:pic>
        <p:nvPicPr>
          <p:cNvPr id="11" name="图形 10" descr="V 形箭头 纯色填充">
            <a:extLst>
              <a:ext uri="{FF2B5EF4-FFF2-40B4-BE49-F238E27FC236}">
                <a16:creationId xmlns:a16="http://schemas.microsoft.com/office/drawing/2014/main" id="{83F23E3D-F773-3247-AFFA-7D9808A09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892" y="1258639"/>
            <a:ext cx="408173" cy="4081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8111C4-1561-B34B-9B0A-1B9DF935446B}"/>
              </a:ext>
            </a:extLst>
          </p:cNvPr>
          <p:cNvSpPr txBox="1"/>
          <p:nvPr/>
        </p:nvSpPr>
        <p:spPr>
          <a:xfrm>
            <a:off x="746986" y="1231892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The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Goal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of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the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First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 err="1">
                <a:solidFill>
                  <a:srgbClr val="101214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ACC418-AB54-2F4B-B58A-96C52DAFA917}"/>
              </a:ext>
            </a:extLst>
          </p:cNvPr>
          <p:cNvSpPr txBox="1"/>
          <p:nvPr/>
        </p:nvSpPr>
        <p:spPr>
          <a:xfrm>
            <a:off x="215891" y="1725847"/>
            <a:ext cx="73676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+mn-ea"/>
              </a:rPr>
              <a:t>E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+mn-ea"/>
              </a:rPr>
              <a:t>valuate UNIX utility programs' robustness with an unpredictable input stream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0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+mn-ea"/>
              </a:rPr>
              <a:t>Build a fuzz generator to output random characters, then use it to attack multiple programs to try to break them.</a:t>
            </a:r>
          </a:p>
        </p:txBody>
      </p:sp>
      <p:pic>
        <p:nvPicPr>
          <p:cNvPr id="13" name="图形 12" descr="V 形箭头 纯色填充">
            <a:extLst>
              <a:ext uri="{FF2B5EF4-FFF2-40B4-BE49-F238E27FC236}">
                <a16:creationId xmlns:a16="http://schemas.microsoft.com/office/drawing/2014/main" id="{39A2A416-6F58-984D-8DEE-60AFB9A1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892" y="3565286"/>
            <a:ext cx="408173" cy="4081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8C32B0-2C5F-A744-8D9A-E3B4B539BD0A}"/>
              </a:ext>
            </a:extLst>
          </p:cNvPr>
          <p:cNvSpPr txBox="1"/>
          <p:nvPr/>
        </p:nvSpPr>
        <p:spPr>
          <a:xfrm>
            <a:off x="746986" y="3538539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The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Result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of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the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First</a:t>
            </a:r>
            <a:r>
              <a:rPr lang="zh-CN" altLang="en-US" sz="2400" b="1" i="0" u="none" strike="noStrike" dirty="0">
                <a:solidFill>
                  <a:srgbClr val="101214"/>
                </a:solidFill>
                <a:effectLst/>
                <a:latin typeface="+mn-ea"/>
              </a:rPr>
              <a:t> </a:t>
            </a:r>
            <a:r>
              <a:rPr lang="en-US" altLang="zh-CN" sz="2400" b="1" i="0" u="none" strike="noStrike" dirty="0" err="1">
                <a:solidFill>
                  <a:srgbClr val="101214"/>
                </a:solidFill>
                <a:effectLst/>
                <a:latin typeface="+mn-ea"/>
              </a:rPr>
              <a:t>Fuzzer</a:t>
            </a:r>
            <a:endParaRPr lang="en" altLang="zh-CN" sz="2400" b="1" i="0" u="none" strike="noStrike" dirty="0">
              <a:solidFill>
                <a:srgbClr val="2A2B2E"/>
              </a:solidFill>
              <a:effectLst/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A226BFD-11A9-B849-908E-EB57AA21DF78}"/>
              </a:ext>
            </a:extLst>
          </p:cNvPr>
          <p:cNvSpPr txBox="1"/>
          <p:nvPr/>
        </p:nvSpPr>
        <p:spPr>
          <a:xfrm>
            <a:off x="149717" y="4044903"/>
            <a:ext cx="83084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+mn-ea"/>
              </a:rPr>
              <a:t>When Miller and his students ran their first </a:t>
            </a:r>
            <a:r>
              <a:rPr lang="en" altLang="zh-CN" sz="2000" dirty="0" err="1">
                <a:solidFill>
                  <a:srgbClr val="000000"/>
                </a:solidFill>
                <a:latin typeface="+mn-ea"/>
              </a:rPr>
              <a:t>fuzzers</a:t>
            </a:r>
            <a:r>
              <a:rPr lang="en" altLang="zh-CN" sz="2000" dirty="0">
                <a:solidFill>
                  <a:srgbClr val="000000"/>
                </a:solidFill>
                <a:latin typeface="+mn-ea"/>
              </a:rPr>
              <a:t> in 1989, they found an alarming result: About </a:t>
            </a:r>
            <a:r>
              <a:rPr lang="en" altLang="zh-CN" sz="2000" b="1" dirty="0">
                <a:solidFill>
                  <a:srgbClr val="FF0000"/>
                </a:solidFill>
                <a:latin typeface="+mn-ea"/>
              </a:rPr>
              <a:t>a third of the UNIX utilities </a:t>
            </a:r>
            <a:r>
              <a:rPr lang="en" altLang="zh-CN" sz="2000" dirty="0">
                <a:solidFill>
                  <a:srgbClr val="000000"/>
                </a:solidFill>
                <a:latin typeface="+mn-ea"/>
              </a:rPr>
              <a:t>they fuzzed had issues – they crashed, hung, or otherwise failed when confronted with fuzzing input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lvl="1"/>
            <a:endParaRPr lang="en" altLang="zh-CN" sz="2000" dirty="0">
              <a:solidFill>
                <a:srgbClr val="000000"/>
              </a:solidFill>
              <a:latin typeface="+mn-ea"/>
            </a:endParaRPr>
          </a:p>
          <a:p>
            <a:pPr lvl="1"/>
            <a:endParaRPr lang="en" altLang="zh-CN" sz="2000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Barton P. Miller, Lars </a:t>
            </a:r>
            <a:r>
              <a:rPr lang="en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Fredriksen</a:t>
            </a: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Bryan So. 1990. An empirical study of the reliability of UNIX utilities. </a:t>
            </a:r>
            <a:r>
              <a:rPr lang="en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</a:t>
            </a: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ACM 33, 12 (Dec. 1990), 32–44.</a:t>
            </a:r>
            <a:r>
              <a:rPr lang="zh-CN" altLang="en-US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zh-CN" sz="1400" i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doi.org</a:t>
            </a:r>
            <a:r>
              <a:rPr lang="en" altLang="zh-CN" sz="1400" i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/10.1145/96267.96279</a:t>
            </a:r>
            <a:endParaRPr lang="en-US" altLang="zh-CN" sz="1400" i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" altLang="zh-CN" sz="20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2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Buffer Overflows</a:t>
            </a:r>
          </a:p>
          <a:p>
            <a:endParaRPr lang="en-US" altLang="zh-CN" sz="24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Bugs </a:t>
            </a:r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Fuzzers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Find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5EA96A-D480-494D-B7E9-70E4D2F3E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" y="1899184"/>
            <a:ext cx="8787063" cy="8093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C22F41-0CC7-9249-9E0E-CFE1DA265947}"/>
              </a:ext>
            </a:extLst>
          </p:cNvPr>
          <p:cNvSpPr txBox="1"/>
          <p:nvPr/>
        </p:nvSpPr>
        <p:spPr>
          <a:xfrm>
            <a:off x="369140" y="2015290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C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B27BA3-54E8-5A42-AAF9-E0EABDFCB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469" y="2883145"/>
            <a:ext cx="8787062" cy="12362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40F7C2-749E-484B-A31E-6CF780DB7485}"/>
              </a:ext>
            </a:extLst>
          </p:cNvPr>
          <p:cNvSpPr txBox="1"/>
          <p:nvPr/>
        </p:nvSpPr>
        <p:spPr>
          <a:xfrm>
            <a:off x="302072" y="3070058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Python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6CC7CBF-34ED-B34B-8BC2-8CA06E78F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007" y="4177754"/>
            <a:ext cx="10243912" cy="26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Missing Error Checks</a:t>
            </a:r>
          </a:p>
          <a:p>
            <a:b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</a:br>
            <a:endParaRPr lang="en-US" altLang="zh-CN" sz="24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Bugs </a:t>
            </a:r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Fuzzers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Find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40F7C2-749E-484B-A31E-6CF780DB7485}"/>
              </a:ext>
            </a:extLst>
          </p:cNvPr>
          <p:cNvSpPr txBox="1"/>
          <p:nvPr/>
        </p:nvSpPr>
        <p:spPr>
          <a:xfrm>
            <a:off x="76770" y="234246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Python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B49A5F-C8B6-574A-9F22-6B1656BF33D6}"/>
              </a:ext>
            </a:extLst>
          </p:cNvPr>
          <p:cNvSpPr txBox="1"/>
          <p:nvPr/>
        </p:nvSpPr>
        <p:spPr>
          <a:xfrm>
            <a:off x="0" y="1748392"/>
            <a:ext cx="9667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1800" dirty="0">
                <a:solidFill>
                  <a:srgbClr val="000000"/>
                </a:solidFill>
                <a:latin typeface="+mn-ea"/>
              </a:rPr>
              <a:t>Some</a:t>
            </a:r>
            <a:r>
              <a:rPr lang="zh-CN" altLang="en-US" sz="18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+mn-ea"/>
              </a:rPr>
              <a:t>programming languages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like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+mn-ea"/>
              </a:rPr>
              <a:t>d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o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not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+mn-ea"/>
              </a:rPr>
              <a:t>have</a:t>
            </a:r>
            <a:r>
              <a:rPr lang="zh-CN" altLang="en-US" dirty="0">
                <a:solidFill>
                  <a:srgbClr val="000000"/>
                </a:solidFill>
                <a:latin typeface="+mn-ea"/>
              </a:rPr>
              <a:t> </a:t>
            </a:r>
            <a:r>
              <a:rPr lang="en" altLang="zh-CN" dirty="0">
                <a:solidFill>
                  <a:srgbClr val="000000"/>
                </a:solidFill>
                <a:latin typeface="+mn-ea"/>
              </a:rPr>
              <a:t>exceptions</a:t>
            </a:r>
            <a:endParaRPr lang="en" altLang="zh-CN" sz="18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44FD8-4BE3-4B4C-A55E-5341674D6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973" y="2096858"/>
            <a:ext cx="5995686" cy="15376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729CA7-B48F-E346-901E-A0143C184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2" y="3634507"/>
            <a:ext cx="10999189" cy="32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Mutating Inputs</a:t>
            </a:r>
          </a:p>
          <a:p>
            <a:endParaRPr lang="en" altLang="zh-CN" sz="28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C427E74-E78F-CC44-98C9-068F08DEE045}"/>
              </a:ext>
            </a:extLst>
          </p:cNvPr>
          <p:cNvSpPr txBox="1"/>
          <p:nvPr/>
        </p:nvSpPr>
        <p:spPr>
          <a:xfrm>
            <a:off x="325934" y="1455208"/>
            <a:ext cx="11004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The alternative to generating random strings from scratch is to start with a given 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valid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 input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,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 and then to subsequently 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mutate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 it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；</a:t>
            </a:r>
            <a:endParaRPr lang="en" altLang="zh-CN" sz="2400" dirty="0">
              <a:solidFill>
                <a:srgbClr val="000000"/>
              </a:solidFill>
              <a:latin typeface="+mn-ea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mutation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 </a:t>
            </a:r>
            <a:r>
              <a:rPr lang="en" altLang="zh-CN" sz="2400" dirty="0">
                <a:latin typeface="+mn-ea"/>
              </a:rPr>
              <a:t>inserting a (random) character, deleting a character, or flipping a bit in a character representation</a:t>
            </a:r>
            <a:r>
              <a:rPr lang="en-US" altLang="zh-CN" sz="2400" dirty="0">
                <a:latin typeface="+mn-ea"/>
              </a:rPr>
              <a:t>.</a:t>
            </a:r>
            <a:endParaRPr lang="en" altLang="zh-CN" sz="24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5F4C68-CA30-1D43-B794-6DF24324B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86" y="3529870"/>
            <a:ext cx="5810518" cy="30976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102DC36-13C2-3A49-A92D-2D2618CF98F3}"/>
              </a:ext>
            </a:extLst>
          </p:cNvPr>
          <p:cNvSpPr/>
          <p:nvPr/>
        </p:nvSpPr>
        <p:spPr>
          <a:xfrm>
            <a:off x="1040413" y="3880294"/>
            <a:ext cx="5463418" cy="1727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89831B-E65E-DF49-A179-A8242A99C674}"/>
              </a:ext>
            </a:extLst>
          </p:cNvPr>
          <p:cNvSpPr txBox="1"/>
          <p:nvPr/>
        </p:nvSpPr>
        <p:spPr>
          <a:xfrm>
            <a:off x="5246031" y="3282959"/>
            <a:ext cx="233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delete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mutator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BEEB270-D69B-C743-98BC-0087452C5A5C}"/>
              </a:ext>
            </a:extLst>
          </p:cNvPr>
          <p:cNvCxnSpPr>
            <a:cxnSpLocks/>
            <a:stCxn id="13" idx="0"/>
            <a:endCxn id="14" idx="1"/>
          </p:cNvCxnSpPr>
          <p:nvPr/>
        </p:nvCxnSpPr>
        <p:spPr>
          <a:xfrm flipV="1">
            <a:off x="3772122" y="3513792"/>
            <a:ext cx="1473909" cy="3665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179F4B01-F3F3-7840-8EE0-00E70B14F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716" y="3598786"/>
            <a:ext cx="2642925" cy="2816232"/>
          </a:xfrm>
          <a:prstGeom prst="rect">
            <a:avLst/>
          </a:prstGeom>
        </p:spPr>
      </p:pic>
      <p:sp>
        <p:nvSpPr>
          <p:cNvPr id="21" name="右箭头 20">
            <a:extLst>
              <a:ext uri="{FF2B5EF4-FFF2-40B4-BE49-F238E27FC236}">
                <a16:creationId xmlns:a16="http://schemas.microsoft.com/office/drawing/2014/main" id="{3B839CF5-C2EC-9644-B42D-0702810C6265}"/>
              </a:ext>
            </a:extLst>
          </p:cNvPr>
          <p:cNvSpPr/>
          <p:nvPr/>
        </p:nvSpPr>
        <p:spPr>
          <a:xfrm>
            <a:off x="6850931" y="4743836"/>
            <a:ext cx="1365790" cy="3348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35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Rogue Numbers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Bugs </a:t>
            </a:r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Fuzzers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Find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22F41-0CC7-9249-9E0E-CFE1DA265947}"/>
              </a:ext>
            </a:extLst>
          </p:cNvPr>
          <p:cNvSpPr txBox="1"/>
          <p:nvPr/>
        </p:nvSpPr>
        <p:spPr>
          <a:xfrm>
            <a:off x="369140" y="2015290"/>
            <a:ext cx="40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C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A8C7C5-0736-7240-834F-E740691EA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47" y="1733669"/>
            <a:ext cx="8550303" cy="140657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D33FA91-E6B8-A548-95AA-36DFCE5D964A}"/>
              </a:ext>
            </a:extLst>
          </p:cNvPr>
          <p:cNvSpPr/>
          <p:nvPr/>
        </p:nvSpPr>
        <p:spPr>
          <a:xfrm>
            <a:off x="1851833" y="1944113"/>
            <a:ext cx="4007546" cy="257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304FA72-741B-734C-B6AC-E5FC569C97AD}"/>
              </a:ext>
            </a:extLst>
          </p:cNvPr>
          <p:cNvCxnSpPr>
            <a:cxnSpLocks/>
          </p:cNvCxnSpPr>
          <p:nvPr/>
        </p:nvCxnSpPr>
        <p:spPr>
          <a:xfrm>
            <a:off x="3688683" y="2277354"/>
            <a:ext cx="179470" cy="803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66D5DB5-C87D-CD47-94F8-BBDACF25A67C}"/>
              </a:ext>
            </a:extLst>
          </p:cNvPr>
          <p:cNvSpPr txBox="1"/>
          <p:nvPr/>
        </p:nvSpPr>
        <p:spPr>
          <a:xfrm>
            <a:off x="962747" y="3156974"/>
            <a:ext cx="7814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</a:rPr>
              <a:t>What happens if 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size</a:t>
            </a:r>
            <a:r>
              <a:rPr kumimoji="1" lang="en-US" altLang="zh-CN" sz="2000" dirty="0">
                <a:latin typeface="+mn-ea"/>
              </a:rPr>
              <a:t> is very large, exceeding program memory?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</a:rPr>
              <a:t>What happens if 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size</a:t>
            </a:r>
            <a:r>
              <a:rPr kumimoji="1" lang="en-US" altLang="zh-CN" sz="2000" dirty="0">
                <a:latin typeface="+mn-ea"/>
              </a:rPr>
              <a:t> is less than the number of characters following? 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dirty="0">
                <a:latin typeface="+mn-ea"/>
              </a:rPr>
              <a:t> What happens if 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size</a:t>
            </a:r>
            <a:r>
              <a:rPr kumimoji="1" lang="en-US" altLang="zh-CN" sz="2000" dirty="0">
                <a:latin typeface="+mn-ea"/>
              </a:rPr>
              <a:t> is negative?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634D8E-7177-954D-AA8A-C52BF144B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623" y="4717805"/>
            <a:ext cx="7636042" cy="9829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2295B3-13A6-5D49-8AEE-B60730760BA8}"/>
              </a:ext>
            </a:extLst>
          </p:cNvPr>
          <p:cNvSpPr txBox="1"/>
          <p:nvPr/>
        </p:nvSpPr>
        <p:spPr>
          <a:xfrm>
            <a:off x="38191" y="4861770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Python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3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Rogue Numbers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Bugs </a:t>
            </a:r>
            <a:r>
              <a:rPr lang="en" altLang="zh-CN" sz="4000" b="1" i="0" dirty="0" err="1">
                <a:solidFill>
                  <a:srgbClr val="B03A2E"/>
                </a:solidFill>
                <a:effectLst/>
                <a:ea typeface="+mj-ea"/>
              </a:rPr>
              <a:t>Fuzzers</a:t>
            </a:r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 Find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E634D8E-7177-954D-AA8A-C52BF144B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033" y="1830226"/>
            <a:ext cx="7636042" cy="9829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2295B3-13A6-5D49-8AEE-B60730760BA8}"/>
              </a:ext>
            </a:extLst>
          </p:cNvPr>
          <p:cNvSpPr txBox="1"/>
          <p:nvPr/>
        </p:nvSpPr>
        <p:spPr>
          <a:xfrm>
            <a:off x="194601" y="1974191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Python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A87934-F6A9-3D43-B703-DF6B4EE83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70" y="2957121"/>
            <a:ext cx="11327863" cy="982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10105B-07E5-224E-8E93-9A7A65768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670" y="4097566"/>
            <a:ext cx="11327863" cy="20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Generic Checkers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Catching Errors</a:t>
            </a:r>
          </a:p>
        </p:txBody>
      </p:sp>
    </p:spTree>
    <p:extLst>
      <p:ext uri="{BB962C8B-B14F-4D97-AF65-F5344CB8AC3E}">
        <p14:creationId xmlns:p14="http://schemas.microsoft.com/office/powerpoint/2010/main" val="5747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Program-Specific Checkers</a:t>
            </a:r>
          </a:p>
          <a:p>
            <a:endParaRPr lang="en-US" altLang="zh-CN" sz="24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Catching Errors</a:t>
            </a:r>
          </a:p>
        </p:txBody>
      </p:sp>
    </p:spTree>
    <p:extLst>
      <p:ext uri="{BB962C8B-B14F-4D97-AF65-F5344CB8AC3E}">
        <p14:creationId xmlns:p14="http://schemas.microsoft.com/office/powerpoint/2010/main" val="5298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4C235B2-5081-B642-B0BC-E2BE2D9FE15F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Static Code Checkers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Catching Errors</a:t>
            </a:r>
          </a:p>
        </p:txBody>
      </p:sp>
    </p:spTree>
    <p:extLst>
      <p:ext uri="{BB962C8B-B14F-4D97-AF65-F5344CB8AC3E}">
        <p14:creationId xmlns:p14="http://schemas.microsoft.com/office/powerpoint/2010/main" val="1366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A Fuzzing Architecture</a:t>
            </a:r>
          </a:p>
          <a:p>
            <a:pPr algn="l"/>
            <a:b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</a:b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38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A Fuzzing Architecture</a:t>
            </a:r>
          </a:p>
          <a:p>
            <a:pPr algn="l"/>
            <a:b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</a:br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72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5" name="图形 4" descr="V 形箭头 纯色填充">
            <a:extLst>
              <a:ext uri="{FF2B5EF4-FFF2-40B4-BE49-F238E27FC236}">
                <a16:creationId xmlns:a16="http://schemas.microsoft.com/office/drawing/2014/main" id="{646B5085-EAA0-0244-A6E3-82B40632F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E2C76B-EF18-3643-8588-CDA15A8E1828}"/>
              </a:ext>
            </a:extLst>
          </p:cNvPr>
          <p:cNvSpPr txBox="1"/>
          <p:nvPr/>
        </p:nvSpPr>
        <p:spPr>
          <a:xfrm>
            <a:off x="831328" y="1272956"/>
            <a:ext cx="930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How do we measure the effectiveness of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these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generated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zh-CN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tests?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59E00-BB19-7A43-B019-49A7BD6995CF}"/>
              </a:ext>
            </a:extLst>
          </p:cNvPr>
          <p:cNvSpPr txBox="1"/>
          <p:nvPr/>
        </p:nvSpPr>
        <p:spPr>
          <a:xfrm>
            <a:off x="386055" y="1884389"/>
            <a:ext cx="98949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check the number of bugs found</a:t>
            </a:r>
          </a:p>
          <a:p>
            <a:pPr marL="800100" lvl="1" indent="-342900">
              <a:buFont typeface="Wingdings" pitchFamily="2" charset="2"/>
              <a:buChar char="Ø"/>
            </a:pPr>
            <a:endParaRPr kumimoji="1" lang="en" altLang="zh-CN" sz="20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en" altLang="zh-CN" sz="2000" b="1" dirty="0">
                <a:solidFill>
                  <a:srgbClr val="FF0000"/>
                </a:solidFill>
                <a:latin typeface="Open Sans" panose="020B0606030504020204" pitchFamily="34" charset="0"/>
              </a:rPr>
              <a:t>code coverage</a:t>
            </a:r>
            <a:r>
              <a:rPr kumimoji="1" lang="en-US" altLang="zh-CN" sz="2000" b="1" dirty="0">
                <a:solidFill>
                  <a:srgbClr val="000000"/>
                </a:solidFill>
                <a:latin typeface="Open Sans" panose="020B0606030504020204" pitchFamily="34" charset="0"/>
              </a:rPr>
              <a:t>:</a:t>
            </a:r>
            <a:r>
              <a:rPr kumimoji="1" lang="zh-CN" altLang="en-US" sz="2000" b="1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measuring which parts of a program are actually executed during a test run</a:t>
            </a:r>
          </a:p>
        </p:txBody>
      </p:sp>
    </p:spTree>
    <p:extLst>
      <p:ext uri="{BB962C8B-B14F-4D97-AF65-F5344CB8AC3E}">
        <p14:creationId xmlns:p14="http://schemas.microsoft.com/office/powerpoint/2010/main" val="25031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5" name="图形 4" descr="V 形箭头 纯色填充">
            <a:extLst>
              <a:ext uri="{FF2B5EF4-FFF2-40B4-BE49-F238E27FC236}">
                <a16:creationId xmlns:a16="http://schemas.microsoft.com/office/drawing/2014/main" id="{646B5085-EAA0-0244-A6E3-82B40632F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E2C76B-EF18-3643-8588-CDA15A8E182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CGI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Decoder</a:t>
            </a:r>
            <a:r>
              <a:rPr lang="zh-CN" altLang="en-US" sz="28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" altLang="zh-CN" sz="28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59E00-BB19-7A43-B019-49A7BD6995CF}"/>
              </a:ext>
            </a:extLst>
          </p:cNvPr>
          <p:cNvSpPr txBox="1"/>
          <p:nvPr/>
        </p:nvSpPr>
        <p:spPr>
          <a:xfrm>
            <a:off x="386054" y="1884389"/>
            <a:ext cx="1063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CGI encoding is used to encode characters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be invalid in a URL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71A0B3-7DDD-F54E-8D42-65D59CDA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575" y="2565212"/>
            <a:ext cx="3002503" cy="569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4BFD31-7723-D54A-8C16-2A46DDB0E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602" y="2565212"/>
            <a:ext cx="3799951" cy="56915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79BA7301-8943-E74C-BF21-133526E3A7BD}"/>
              </a:ext>
            </a:extLst>
          </p:cNvPr>
          <p:cNvSpPr/>
          <p:nvPr/>
        </p:nvSpPr>
        <p:spPr>
          <a:xfrm>
            <a:off x="4675367" y="2703873"/>
            <a:ext cx="1804946" cy="2937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743C34-05B2-494C-A079-8D515EF30D9E}"/>
              </a:ext>
            </a:extLst>
          </p:cNvPr>
          <p:cNvSpPr txBox="1"/>
          <p:nvPr/>
        </p:nvSpPr>
        <p:spPr>
          <a:xfrm>
            <a:off x="4873063" y="2399456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 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encode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DC34DA-0B2F-634D-991B-9A62DBEC56A2}"/>
              </a:ext>
            </a:extLst>
          </p:cNvPr>
          <p:cNvSpPr/>
          <p:nvPr/>
        </p:nvSpPr>
        <p:spPr>
          <a:xfrm>
            <a:off x="2615980" y="2628502"/>
            <a:ext cx="228600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147DD7-FA90-9949-9B4B-C8BCE683F5AF}"/>
              </a:ext>
            </a:extLst>
          </p:cNvPr>
          <p:cNvSpPr/>
          <p:nvPr/>
        </p:nvSpPr>
        <p:spPr>
          <a:xfrm>
            <a:off x="8662981" y="2620907"/>
            <a:ext cx="228600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40E7112E-2E88-B243-B678-9A2F1AD5FB38}"/>
              </a:ext>
            </a:extLst>
          </p:cNvPr>
          <p:cNvCxnSpPr>
            <a:stCxn id="11" idx="2"/>
            <a:endCxn id="17" idx="2"/>
          </p:cNvCxnSpPr>
          <p:nvPr/>
        </p:nvCxnSpPr>
        <p:spPr>
          <a:xfrm rot="5400000" flipH="1" flipV="1">
            <a:off x="5749982" y="23136"/>
            <a:ext cx="7595" cy="6047001"/>
          </a:xfrm>
          <a:prstGeom prst="bentConnector3">
            <a:avLst>
              <a:gd name="adj1" fmla="val -709283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F32EFB3-A1EC-C448-82ED-94EAC025E0A1}"/>
              </a:ext>
            </a:extLst>
          </p:cNvPr>
          <p:cNvSpPr txBox="1"/>
          <p:nvPr/>
        </p:nvSpPr>
        <p:spPr>
          <a:xfrm>
            <a:off x="4207502" y="3807567"/>
            <a:ext cx="3776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2400" b="1" i="0" dirty="0">
                <a:solidFill>
                  <a:srgbClr val="000000"/>
                </a:solidFill>
                <a:effectLst/>
                <a:latin typeface="+mn-ea"/>
              </a:rPr>
              <a:t>Blanks are replaced by '+'</a:t>
            </a:r>
          </a:p>
        </p:txBody>
      </p:sp>
    </p:spTree>
    <p:extLst>
      <p:ext uri="{BB962C8B-B14F-4D97-AF65-F5344CB8AC3E}">
        <p14:creationId xmlns:p14="http://schemas.microsoft.com/office/powerpoint/2010/main" val="7813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5" name="图形 4" descr="V 形箭头 纯色填充">
            <a:extLst>
              <a:ext uri="{FF2B5EF4-FFF2-40B4-BE49-F238E27FC236}">
                <a16:creationId xmlns:a16="http://schemas.microsoft.com/office/drawing/2014/main" id="{646B5085-EAA0-0244-A6E3-82B40632F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E2C76B-EF18-3643-8588-CDA15A8E182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CGI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Decoder</a:t>
            </a:r>
            <a:r>
              <a:rPr lang="zh-CN" altLang="en-US" sz="2800" b="1" i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" altLang="zh-CN" sz="28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59E00-BB19-7A43-B019-49A7BD6995CF}"/>
              </a:ext>
            </a:extLst>
          </p:cNvPr>
          <p:cNvSpPr txBox="1"/>
          <p:nvPr/>
        </p:nvSpPr>
        <p:spPr>
          <a:xfrm>
            <a:off x="386054" y="1884389"/>
            <a:ext cx="1063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CGI encoding is used to encode characters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to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be invalid in a URL</a:t>
            </a:r>
          </a:p>
          <a:p>
            <a:pPr marL="1257300" lvl="2" indent="-342900">
              <a:buFont typeface="Wingdings" pitchFamily="2" charset="2"/>
              <a:buChar char="Ø"/>
            </a:pPr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71A0B3-7DDD-F54E-8D42-65D59CDAA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575" y="2565212"/>
            <a:ext cx="3002503" cy="5691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4BFD31-7723-D54A-8C16-2A46DDB0E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602" y="2565212"/>
            <a:ext cx="3799951" cy="56915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79BA7301-8943-E74C-BF21-133526E3A7BD}"/>
              </a:ext>
            </a:extLst>
          </p:cNvPr>
          <p:cNvSpPr/>
          <p:nvPr/>
        </p:nvSpPr>
        <p:spPr>
          <a:xfrm>
            <a:off x="4675367" y="2703873"/>
            <a:ext cx="1804946" cy="29376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743C34-05B2-494C-A079-8D515EF30D9E}"/>
              </a:ext>
            </a:extLst>
          </p:cNvPr>
          <p:cNvSpPr txBox="1"/>
          <p:nvPr/>
        </p:nvSpPr>
        <p:spPr>
          <a:xfrm>
            <a:off x="4873063" y="2399456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8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 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encode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DC34DA-0B2F-634D-991B-9A62DBEC56A2}"/>
              </a:ext>
            </a:extLst>
          </p:cNvPr>
          <p:cNvSpPr/>
          <p:nvPr/>
        </p:nvSpPr>
        <p:spPr>
          <a:xfrm>
            <a:off x="2456959" y="2628502"/>
            <a:ext cx="228600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147DD7-FA90-9949-9B4B-C8BCE683F5AF}"/>
              </a:ext>
            </a:extLst>
          </p:cNvPr>
          <p:cNvSpPr/>
          <p:nvPr/>
        </p:nvSpPr>
        <p:spPr>
          <a:xfrm>
            <a:off x="8042779" y="2619173"/>
            <a:ext cx="616191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40E7112E-2E88-B243-B678-9A2F1AD5FB38}"/>
              </a:ext>
            </a:extLst>
          </p:cNvPr>
          <p:cNvCxnSpPr>
            <a:cxnSpLocks/>
            <a:stCxn id="11" idx="2"/>
            <a:endCxn id="17" idx="2"/>
          </p:cNvCxnSpPr>
          <p:nvPr/>
        </p:nvCxnSpPr>
        <p:spPr>
          <a:xfrm rot="5400000" flipH="1" flipV="1">
            <a:off x="5456402" y="155962"/>
            <a:ext cx="9329" cy="5779616"/>
          </a:xfrm>
          <a:prstGeom prst="bentConnector3">
            <a:avLst>
              <a:gd name="adj1" fmla="val -6456351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F32EFB3-A1EC-C448-82ED-94EAC025E0A1}"/>
              </a:ext>
            </a:extLst>
          </p:cNvPr>
          <p:cNvSpPr txBox="1"/>
          <p:nvPr/>
        </p:nvSpPr>
        <p:spPr>
          <a:xfrm>
            <a:off x="2767826" y="4069960"/>
            <a:ext cx="7207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" altLang="zh-CN" sz="2400" b="1" i="0" dirty="0">
                <a:solidFill>
                  <a:srgbClr val="000000"/>
                </a:solidFill>
                <a:effectLst/>
                <a:latin typeface="+mn-ea"/>
              </a:rPr>
              <a:t>Other invalid characters are replaced by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“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%xx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+mn-ea"/>
              </a:rPr>
              <a:t>”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+mn-ea"/>
              </a:rPr>
              <a:t>,</a:t>
            </a:r>
          </a:p>
          <a:p>
            <a:pPr algn="l"/>
            <a:r>
              <a:rPr lang="en" altLang="zh-CN" sz="2400" b="1" i="0" dirty="0">
                <a:solidFill>
                  <a:srgbClr val="000000"/>
                </a:solidFill>
                <a:effectLst/>
                <a:latin typeface="+mn-ea"/>
              </a:rPr>
              <a:t> where 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+mn-ea"/>
              </a:rPr>
              <a:t>xx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+mn-ea"/>
              </a:rPr>
              <a:t> is the two-digit hexadecimal equivalent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81F43F-D689-094B-BABF-4F12F0D102A2}"/>
              </a:ext>
            </a:extLst>
          </p:cNvPr>
          <p:cNvSpPr/>
          <p:nvPr/>
        </p:nvSpPr>
        <p:spPr>
          <a:xfrm>
            <a:off x="3875943" y="2621565"/>
            <a:ext cx="228600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5CA931-81D6-254D-9ECF-DEBBDB453282}"/>
              </a:ext>
            </a:extLst>
          </p:cNvPr>
          <p:cNvSpPr/>
          <p:nvPr/>
        </p:nvSpPr>
        <p:spPr>
          <a:xfrm>
            <a:off x="9850356" y="2638824"/>
            <a:ext cx="616191" cy="42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747BCEE1-ED68-3043-A494-93742AFA99CF}"/>
              </a:ext>
            </a:extLst>
          </p:cNvPr>
          <p:cNvCxnSpPr>
            <a:cxnSpLocks/>
            <a:stCxn id="25" idx="2"/>
            <a:endCxn id="26" idx="2"/>
          </p:cNvCxnSpPr>
          <p:nvPr/>
        </p:nvCxnSpPr>
        <p:spPr>
          <a:xfrm rot="16200000" flipH="1">
            <a:off x="7065718" y="-31979"/>
            <a:ext cx="17259" cy="6168209"/>
          </a:xfrm>
          <a:prstGeom prst="bentConnector3">
            <a:avLst>
              <a:gd name="adj1" fmla="val 5064094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More</a:t>
            </a:r>
            <a:r>
              <a:rPr lang="zh-CN" altLang="en-US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Mutating </a:t>
            </a:r>
          </a:p>
          <a:p>
            <a:endParaRPr lang="en" altLang="zh-CN" sz="28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AD201-0C50-B149-B2C6-630E1765A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13" y="1901226"/>
            <a:ext cx="7368462" cy="14714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8B62A8-57ED-8845-9EBA-DF735EB68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699" y="1597061"/>
            <a:ext cx="2278487" cy="2383245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B80B8A82-77C0-7D4F-8ABA-4157D56AABA6}"/>
              </a:ext>
            </a:extLst>
          </p:cNvPr>
          <p:cNvSpPr/>
          <p:nvPr/>
        </p:nvSpPr>
        <p:spPr>
          <a:xfrm>
            <a:off x="7958092" y="2360833"/>
            <a:ext cx="1365790" cy="3348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87DF02-9B73-5441-9A01-CC2127D04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813" y="3720695"/>
            <a:ext cx="7202238" cy="2448285"/>
          </a:xfrm>
          <a:prstGeom prst="rect">
            <a:avLst/>
          </a:prstGeom>
        </p:spPr>
      </p:pic>
      <p:sp>
        <p:nvSpPr>
          <p:cNvPr id="18" name="右箭头 17">
            <a:extLst>
              <a:ext uri="{FF2B5EF4-FFF2-40B4-BE49-F238E27FC236}">
                <a16:creationId xmlns:a16="http://schemas.microsoft.com/office/drawing/2014/main" id="{9CF07FAB-6DD2-304D-831B-E65DCE2AD5CA}"/>
              </a:ext>
            </a:extLst>
          </p:cNvPr>
          <p:cNvSpPr/>
          <p:nvPr/>
        </p:nvSpPr>
        <p:spPr>
          <a:xfrm>
            <a:off x="7958092" y="4609973"/>
            <a:ext cx="1365790" cy="3348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F79CAA-B1D4-E44A-8869-40F7A8A37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7037" y="4132897"/>
            <a:ext cx="2337605" cy="25539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F6DACB5-8F1B-C545-813E-9B1B663725CC}"/>
              </a:ext>
            </a:extLst>
          </p:cNvPr>
          <p:cNvSpPr txBox="1"/>
          <p:nvPr/>
        </p:nvSpPr>
        <p:spPr>
          <a:xfrm>
            <a:off x="4228808" y="1386065"/>
            <a:ext cx="233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insert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mutator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CCE2CD-B0BF-EA49-814C-A5492938CECC}"/>
              </a:ext>
            </a:extLst>
          </p:cNvPr>
          <p:cNvSpPr txBox="1"/>
          <p:nvPr/>
        </p:nvSpPr>
        <p:spPr>
          <a:xfrm>
            <a:off x="4806211" y="4317004"/>
            <a:ext cx="233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 err="1">
                <a:solidFill>
                  <a:srgbClr val="FF0000"/>
                </a:solidFill>
                <a:effectLst/>
                <a:latin typeface="+mn-ea"/>
              </a:rPr>
              <a:t>filp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+mn-ea"/>
              </a:rPr>
              <a:t>mutator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094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E59E00-BB19-7A43-B019-49A7BD6995CF}"/>
              </a:ext>
            </a:extLst>
          </p:cNvPr>
          <p:cNvSpPr txBox="1"/>
          <p:nvPr/>
        </p:nvSpPr>
        <p:spPr>
          <a:xfrm>
            <a:off x="-191461" y="1324773"/>
            <a:ext cx="10634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function </a:t>
            </a:r>
            <a:r>
              <a:rPr lang="en" altLang="zh-CN" sz="2000" b="0" i="1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cgi_decode</a:t>
            </a:r>
            <a:r>
              <a:rPr lang="en" altLang="zh-CN" sz="2000" b="0" i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() 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takes such an encoded string and decodes it back to its original form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</a:t>
            </a:r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183F5A-631F-5E4F-9075-50D3AFF3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85" y="2032659"/>
            <a:ext cx="6086951" cy="48002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7960AD-7111-594B-AE1B-B6EA23BBB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936" y="1678716"/>
            <a:ext cx="5468064" cy="9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Black-Box Testing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548BBB-556F-AD43-9317-30B9815A2664}"/>
              </a:ext>
            </a:extLst>
          </p:cNvPr>
          <p:cNvSpPr txBox="1"/>
          <p:nvPr/>
        </p:nvSpPr>
        <p:spPr>
          <a:xfrm>
            <a:off x="365429" y="1772791"/>
            <a:ext cx="10634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We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can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t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 function </a:t>
            </a:r>
            <a:r>
              <a:rPr lang="en" altLang="zh-CN" sz="2000" b="0" i="1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cgi_decode</a:t>
            </a:r>
            <a:r>
              <a:rPr lang="en" altLang="zh-CN" sz="2000" b="0" i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() </a:t>
            </a:r>
            <a:r>
              <a:rPr lang="en-US" altLang="zh-CN" sz="2000" dirty="0">
                <a:latin typeface="Open Sans" panose="020B0606030504020204" pitchFamily="34" charset="0"/>
              </a:rPr>
              <a:t>from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latin typeface="Open Sans" panose="020B0606030504020204" pitchFamily="34" charset="0"/>
              </a:rPr>
              <a:t>the specification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latin typeface="Open Sans" panose="020B0606030504020204" pitchFamily="34" charset="0"/>
              </a:rPr>
              <a:t>to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these four features</a:t>
            </a:r>
            <a:r>
              <a:rPr lang="en-US" altLang="zh-CN" sz="2000" dirty="0">
                <a:latin typeface="Open Sans" panose="020B06060305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for correct replacement of '+’;	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for correct replacement of "%xx";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for non-replacement of other characters; and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 for recognition of illegal inputs.</a:t>
            </a: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endParaRPr lang="en" altLang="zh-CN" sz="2000" b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AE937A3-0E9A-1B45-B850-C7A5B4781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28" y="3534333"/>
            <a:ext cx="7471334" cy="28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Black-Box Testing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548BBB-556F-AD43-9317-30B9815A2664}"/>
              </a:ext>
            </a:extLst>
          </p:cNvPr>
          <p:cNvSpPr txBox="1"/>
          <p:nvPr/>
        </p:nvSpPr>
        <p:spPr>
          <a:xfrm>
            <a:off x="358555" y="1949304"/>
            <a:ext cx="78297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zh-CN" sz="2400" b="1" i="0" dirty="0">
                <a:solidFill>
                  <a:schemeClr val="accent6"/>
                </a:solidFill>
                <a:effectLst/>
                <a:latin typeface="Open Sans" panose="020B0606030504020204" pitchFamily="34" charset="0"/>
              </a:rPr>
              <a:t>Advantage</a:t>
            </a:r>
            <a:r>
              <a:rPr lang="en-US" altLang="zh-CN" sz="2400" b="1" dirty="0">
                <a:solidFill>
                  <a:schemeClr val="accent6"/>
                </a:solidFill>
                <a:latin typeface="Open Sans" panose="020B06060305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i="0" dirty="0">
                <a:effectLst/>
                <a:latin typeface="Open Sans" panose="020B0606030504020204" pitchFamily="34" charset="0"/>
              </a:rPr>
              <a:t>finds errors in the </a:t>
            </a:r>
            <a:r>
              <a:rPr lang="en" altLang="zh-CN" sz="2000" dirty="0">
                <a:effectLst/>
                <a:latin typeface="Open Sans" panose="020B0606030504020204" pitchFamily="34" charset="0"/>
              </a:rPr>
              <a:t>specified</a:t>
            </a:r>
            <a:r>
              <a:rPr lang="en" altLang="zh-CN" sz="2000" i="0" dirty="0">
                <a:effectLst/>
                <a:latin typeface="Open Sans" panose="020B0606030504020204" pitchFamily="34" charset="0"/>
              </a:rPr>
              <a:t> behavior	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i="0" dirty="0">
                <a:effectLst/>
                <a:latin typeface="Open Sans" panose="020B0606030504020204" pitchFamily="34" charset="0"/>
              </a:rPr>
              <a:t>independent from a given implementation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i="0" dirty="0">
                <a:effectLst/>
                <a:latin typeface="Open Sans" panose="020B0606030504020204" pitchFamily="34" charset="0"/>
              </a:rPr>
              <a:t>allows to create test even before implementation; 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endParaRPr lang="en" altLang="zh-CN" sz="20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743F74-F40C-5E49-829F-B5DAF6306962}"/>
              </a:ext>
            </a:extLst>
          </p:cNvPr>
          <p:cNvSpPr txBox="1"/>
          <p:nvPr/>
        </p:nvSpPr>
        <p:spPr>
          <a:xfrm>
            <a:off x="300233" y="3854877"/>
            <a:ext cx="10954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zh-CN" sz="2400" b="1" dirty="0">
                <a:solidFill>
                  <a:srgbClr val="FF0000"/>
                </a:solidFill>
                <a:latin typeface="Open Sans" panose="020B0606030504020204" pitchFamily="34" charset="0"/>
              </a:rPr>
              <a:t>D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ownside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dirty="0">
                <a:effectLst/>
                <a:latin typeface="Open Sans" panose="020B0606030504020204" pitchFamily="34" charset="0"/>
              </a:rPr>
              <a:t>implemented behavior typically covers more ground than specified behavior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dirty="0">
                <a:effectLst/>
                <a:latin typeface="Open Sans" panose="020B0606030504020204" pitchFamily="34" charset="0"/>
              </a:rPr>
              <a:t>typically do not cover all implementation details.</a:t>
            </a:r>
          </a:p>
        </p:txBody>
      </p:sp>
    </p:spTree>
    <p:extLst>
      <p:ext uri="{BB962C8B-B14F-4D97-AF65-F5344CB8AC3E}">
        <p14:creationId xmlns:p14="http://schemas.microsoft.com/office/powerpoint/2010/main" val="338327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White-Box Testing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DA5BC7-0EB2-0741-AED8-7CDC1046D37D}"/>
              </a:ext>
            </a:extLst>
          </p:cNvPr>
          <p:cNvSpPr txBox="1"/>
          <p:nvPr/>
        </p:nvSpPr>
        <p:spPr>
          <a:xfrm>
            <a:off x="365429" y="1772791"/>
            <a:ext cx="10634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We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can derive tests from the 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implementation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t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 function </a:t>
            </a:r>
            <a:r>
              <a:rPr lang="en" altLang="zh-CN" sz="2000" b="0" i="1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cgi_decode</a:t>
            </a:r>
            <a:r>
              <a:rPr lang="en" altLang="zh-CN" sz="2000" b="0" i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()</a:t>
            </a:r>
            <a:r>
              <a:rPr lang="en-US" altLang="zh-CN" sz="2000" dirty="0">
                <a:latin typeface="Open Sans" panose="020B0606030504020204" pitchFamily="34" charset="0"/>
              </a:rPr>
              <a:t>,</a:t>
            </a:r>
            <a:r>
              <a:rPr lang="en" altLang="zh-CN" sz="2000" dirty="0">
                <a:latin typeface="Open Sans" panose="020B0606030504020204" pitchFamily="34" charset="0"/>
              </a:rPr>
              <a:t> White-Box testing is closely tied to the concept of covering structural features of the cod</a:t>
            </a:r>
            <a:r>
              <a:rPr lang="en-US" altLang="zh-CN" sz="2000" dirty="0">
                <a:latin typeface="Open Sans" panose="020B0606030504020204" pitchFamily="34" charset="0"/>
              </a:rPr>
              <a:t>e.</a:t>
            </a:r>
            <a:r>
              <a:rPr lang="en" altLang="zh-CN" sz="2000" dirty="0">
                <a:latin typeface="Open Sans" panose="020B0606030504020204" pitchFamily="34" charset="0"/>
              </a:rPr>
              <a:t> </a:t>
            </a:r>
          </a:p>
          <a:p>
            <a:pPr lvl="1"/>
            <a:endParaRPr lang="en" altLang="zh-CN" sz="20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It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introduces a number of </a:t>
            </a:r>
            <a:r>
              <a:rPr lang="en" altLang="zh-CN" sz="2000" b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coverage criteria 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zh-CN" altLang="en-US" sz="2000" b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altLang="zh-CN" sz="2000" b="1" dirty="0">
              <a:latin typeface="Open Sans" panose="020B0606030504020204" pitchFamily="34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Statement coverage 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 each statement in the code must be executed by at least one test input 	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Branch coverage</a:t>
            </a:r>
            <a:r>
              <a:rPr lang="en" altLang="zh-CN" sz="20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– each branch in the code must be taken by at least one </a:t>
            </a: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    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 input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b="1" i="1" dirty="0">
                <a:solidFill>
                  <a:srgbClr val="000000"/>
                </a:solidFill>
                <a:latin typeface="Open Sans" panose="020B0606030504020204" pitchFamily="34" charset="0"/>
              </a:rPr>
              <a:t>S</a:t>
            </a:r>
            <a:r>
              <a:rPr lang="en" altLang="zh-CN" sz="2000" b="1" i="1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equences</a:t>
            </a:r>
            <a:r>
              <a:rPr lang="en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of branches taken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</a:t>
            </a:r>
            <a:r>
              <a:rPr lang="en" altLang="zh-CN" sz="2000" b="1" i="1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oop</a:t>
            </a:r>
            <a:r>
              <a:rPr lang="en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iterations taken</a:t>
            </a:r>
          </a:p>
          <a:p>
            <a:pPr lvl="2"/>
            <a:r>
              <a:rPr lang="zh-CN" altLang="en-US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    </a:t>
            </a:r>
            <a:r>
              <a:rPr lang="en-US" altLang="zh-CN" sz="2000" b="1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……</a:t>
            </a:r>
            <a:endParaRPr lang="en" altLang="zh-CN" sz="2000" b="1" i="1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endParaRPr lang="en" altLang="zh-CN" sz="2000" b="0" dirty="0"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4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White-Box Testing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DA5BC7-0EB2-0741-AED8-7CDC1046D37D}"/>
              </a:ext>
            </a:extLst>
          </p:cNvPr>
          <p:cNvSpPr txBox="1"/>
          <p:nvPr/>
        </p:nvSpPr>
        <p:spPr>
          <a:xfrm>
            <a:off x="365429" y="1772791"/>
            <a:ext cx="10634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Let us consider </a:t>
            </a:r>
            <a:r>
              <a:rPr lang="en-US" altLang="zh-CN" sz="2000" b="1" i="1" dirty="0" err="1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cgi_decode</a:t>
            </a:r>
            <a:r>
              <a:rPr lang="en-US" altLang="zh-CN" sz="2000" b="1" i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()</a:t>
            </a:r>
            <a:r>
              <a:rPr lang="en-US" altLang="zh-CN" sz="2000" b="1" i="1" dirty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</a:p>
          <a:p>
            <a:pPr lvl="1"/>
            <a:r>
              <a:rPr lang="en-US" altLang="zh-CN" sz="2000" dirty="0">
                <a:latin typeface="Open Sans" panose="020B0606030504020204" pitchFamily="34" charset="0"/>
              </a:rPr>
              <a:t>We’d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latin typeface="Open Sans" panose="020B0606030504020204" pitchFamily="34" charset="0"/>
              </a:rPr>
              <a:t>have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latin typeface="Open Sans" panose="020B0606030504020204" pitchFamily="34" charset="0"/>
              </a:rPr>
              <a:t>to</a:t>
            </a:r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latin typeface="Open Sans" panose="020B0606030504020204" pitchFamily="34" charset="0"/>
              </a:rPr>
              <a:t>cover</a:t>
            </a:r>
            <a:r>
              <a:rPr lang="zh-CN" altLang="en-US" sz="2000" dirty="0">
                <a:latin typeface="Open Sans" panose="020B0606030504020204" pitchFamily="34" charset="0"/>
              </a:rPr>
              <a:t>：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 </a:t>
            </a:r>
            <a:endParaRPr lang="en" altLang="zh-CN" sz="2000" b="0" dirty="0">
              <a:effectLst/>
              <a:latin typeface="Open Sans" panose="020B0606030504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CB668E-E642-274F-8030-69324847E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52" y="1220600"/>
            <a:ext cx="7151302" cy="56396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16DE57-9F9E-4E46-93BD-BB7DEA6550AC}"/>
              </a:ext>
            </a:extLst>
          </p:cNvPr>
          <p:cNvSpPr/>
          <p:nvPr/>
        </p:nvSpPr>
        <p:spPr>
          <a:xfrm>
            <a:off x="6336631" y="4523874"/>
            <a:ext cx="1067946" cy="19250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04AB5D-8771-7B44-AFE0-A92DC5F4FA77}"/>
              </a:ext>
            </a:extLst>
          </p:cNvPr>
          <p:cNvSpPr/>
          <p:nvPr/>
        </p:nvSpPr>
        <p:spPr>
          <a:xfrm>
            <a:off x="6344654" y="4875653"/>
            <a:ext cx="5301914" cy="126389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1ED4AB-9C45-CA41-9A96-4565C74C8835}"/>
              </a:ext>
            </a:extLst>
          </p:cNvPr>
          <p:cNvSpPr/>
          <p:nvPr/>
        </p:nvSpPr>
        <p:spPr>
          <a:xfrm>
            <a:off x="6329756" y="6267606"/>
            <a:ext cx="1067946" cy="19250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E154C0DC-618B-6B41-BC52-85E9D4CE7B42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3698851" y="2971047"/>
            <a:ext cx="2637780" cy="1649080"/>
          </a:xfrm>
          <a:prstGeom prst="bentConnector3">
            <a:avLst>
              <a:gd name="adj1" fmla="val 27845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7B52389-8B45-8B45-9487-30D2F942115C}"/>
              </a:ext>
            </a:extLst>
          </p:cNvPr>
          <p:cNvSpPr txBox="1"/>
          <p:nvPr/>
        </p:nvSpPr>
        <p:spPr>
          <a:xfrm>
            <a:off x="-386170" y="2812379"/>
            <a:ext cx="5343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" altLang="zh-C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block following if c == ‘+’</a:t>
            </a:r>
          </a:p>
          <a:p>
            <a:pPr lvl="1"/>
            <a:endParaRPr lang="en" altLang="zh-C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two blocks following </a:t>
            </a:r>
            <a:r>
              <a:rPr lang="en" altLang="zh-CN" sz="1800" dirty="0"/>
              <a:t>if c == ‘%’</a:t>
            </a:r>
            <a:r>
              <a:rPr lang="en" altLang="zh-C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pPr lvl="1"/>
            <a:endParaRPr lang="en" altLang="zh-C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en" altLang="zh-C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final </a:t>
            </a:r>
            <a:r>
              <a:rPr lang="en" altLang="zh-CN" sz="1800" dirty="0"/>
              <a:t>else</a:t>
            </a:r>
            <a:r>
              <a:rPr lang="en" altLang="zh-C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case for all other characters</a:t>
            </a:r>
            <a:endParaRPr lang="en" altLang="zh-CN" sz="18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endParaRPr kumimoji="1" lang="zh-CN" altLang="en-US" dirty="0"/>
          </a:p>
        </p:txBody>
      </p: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42F287D6-FB94-514B-B7D6-F6FED43C2993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4323990" y="3533984"/>
            <a:ext cx="2020664" cy="1973614"/>
          </a:xfrm>
          <a:prstGeom prst="bentConnector3">
            <a:avLst>
              <a:gd name="adj1" fmla="val 45917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FA7951AA-B5F7-D343-AA11-A79010D83207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4318510" y="4165287"/>
            <a:ext cx="2011246" cy="2198573"/>
          </a:xfrm>
          <a:prstGeom prst="bent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9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White-Box Testing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548BBB-556F-AD43-9317-30B9815A2664}"/>
              </a:ext>
            </a:extLst>
          </p:cNvPr>
          <p:cNvSpPr txBox="1"/>
          <p:nvPr/>
        </p:nvSpPr>
        <p:spPr>
          <a:xfrm>
            <a:off x="358555" y="1949304"/>
            <a:ext cx="95554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zh-CN" sz="2400" b="1" i="0" dirty="0">
                <a:solidFill>
                  <a:schemeClr val="accent6"/>
                </a:solidFill>
                <a:effectLst/>
                <a:latin typeface="Open Sans" panose="020B0606030504020204" pitchFamily="34" charset="0"/>
              </a:rPr>
              <a:t>Advantage</a:t>
            </a:r>
            <a:r>
              <a:rPr lang="en-US" altLang="zh-CN" sz="2400" b="1" dirty="0">
                <a:solidFill>
                  <a:schemeClr val="accent6"/>
                </a:solidFill>
                <a:latin typeface="Open Sans" panose="020B06060305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i="0" dirty="0">
                <a:effectLst/>
                <a:latin typeface="Open Sans" panose="020B0606030504020204" pitchFamily="34" charset="0"/>
              </a:rPr>
              <a:t>finds errors in the </a:t>
            </a:r>
            <a:r>
              <a:rPr lang="en" altLang="zh-CN" sz="2000" b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implemented</a:t>
            </a:r>
            <a:r>
              <a:rPr lang="en" altLang="zh-CN" sz="2000" i="0" dirty="0">
                <a:effectLst/>
                <a:latin typeface="Open Sans" panose="020B0606030504020204" pitchFamily="34" charset="0"/>
              </a:rPr>
              <a:t> behavior	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i="0" dirty="0">
                <a:effectLst/>
                <a:latin typeface="Open Sans" panose="020B0606030504020204" pitchFamily="34" charset="0"/>
              </a:rPr>
              <a:t>can be conducted even in cases where the specification does not provide sufficient details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can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identifying corner cases in the specification</a:t>
            </a:r>
            <a:endParaRPr lang="en" altLang="zh-CN" sz="2000" b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743F74-F40C-5E49-829F-B5DAF6306962}"/>
              </a:ext>
            </a:extLst>
          </p:cNvPr>
          <p:cNvSpPr txBox="1"/>
          <p:nvPr/>
        </p:nvSpPr>
        <p:spPr>
          <a:xfrm>
            <a:off x="300233" y="3854877"/>
            <a:ext cx="10954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" altLang="zh-CN" sz="2400" b="1" dirty="0">
                <a:solidFill>
                  <a:srgbClr val="FF0000"/>
                </a:solidFill>
                <a:latin typeface="Open Sans" panose="020B0606030504020204" pitchFamily="34" charset="0"/>
              </a:rPr>
              <a:t>D</a:t>
            </a:r>
            <a:r>
              <a:rPr lang="en" altLang="zh-CN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ownside</a:t>
            </a:r>
            <a:r>
              <a:rPr lang="en-US" altLang="zh-CN" sz="2400" b="1" dirty="0">
                <a:solidFill>
                  <a:srgbClr val="FF0000"/>
                </a:solidFill>
                <a:latin typeface="Open Sans" panose="020B0606030504020204" pitchFamily="34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may miss </a:t>
            </a:r>
            <a:r>
              <a:rPr lang="en" altLang="zh-CN" sz="2000" b="1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non-implemented 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behavior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If some specified functionality is missing, white-box testing will not find it</a:t>
            </a:r>
            <a:r>
              <a:rPr lang="en" altLang="zh-CN" sz="2000" dirty="0">
                <a:effectLst/>
                <a:latin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147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399077-0FC5-4E44-B7A0-5CEA0377154D}"/>
              </a:ext>
            </a:extLst>
          </p:cNvPr>
          <p:cNvSpPr txBox="1"/>
          <p:nvPr/>
        </p:nvSpPr>
        <p:spPr>
          <a:xfrm>
            <a:off x="434181" y="1880486"/>
            <a:ext cx="10634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W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hite-box testing allows for automatic assessment of program feature coverage by </a:t>
            </a:r>
            <a:r>
              <a:rPr lang="en" altLang="zh-CN" sz="20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instrumenting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the program's execution</a:t>
            </a:r>
          </a:p>
          <a:p>
            <a:pPr lvl="1"/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This information can be used by the programmer to focus on writing tests that cover the remaining uncovered code.</a:t>
            </a:r>
          </a:p>
          <a:p>
            <a:pPr marL="800100" lvl="1" indent="-342900">
              <a:buFont typeface="Wingdings" pitchFamily="2" charset="2"/>
              <a:buChar char="Ø"/>
            </a:pPr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Python,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the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function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" altLang="zh-CN" sz="2000" i="1" dirty="0" err="1">
                <a:solidFill>
                  <a:srgbClr val="FF0000"/>
                </a:solidFill>
                <a:latin typeface="Open Sans" panose="020B0606030504020204" pitchFamily="34" charset="0"/>
              </a:rPr>
              <a:t>sys.settrace</a:t>
            </a:r>
            <a:r>
              <a:rPr lang="en" altLang="zh-CN" sz="2000" i="1" dirty="0">
                <a:solidFill>
                  <a:srgbClr val="FF0000"/>
                </a:solidFill>
                <a:latin typeface="Open Sans" panose="020B0606030504020204" pitchFamily="34" charset="0"/>
              </a:rPr>
              <a:t>(f) </a:t>
            </a: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allows to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:</a:t>
            </a:r>
            <a:endParaRPr lang="en" altLang="zh-CN" sz="20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define a tracing function </a:t>
            </a:r>
            <a:r>
              <a:rPr lang="en" altLang="zh-CN" sz="2000" i="1" dirty="0">
                <a:solidFill>
                  <a:srgbClr val="FF0000"/>
                </a:solidFill>
                <a:latin typeface="Open Sans" panose="020B0606030504020204" pitchFamily="34" charset="0"/>
              </a:rPr>
              <a:t>f() </a:t>
            </a: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that is called for each and every line executed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gets access to the current function and its name, current variable contents, and more</a:t>
            </a:r>
          </a:p>
          <a:p>
            <a:pPr marL="1257300" lvl="2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do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dynamic analysis</a:t>
            </a:r>
            <a:r>
              <a:rPr lang="zh-CN" altLang="en-US" sz="2000" dirty="0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(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analysis of what actually happens during an execution</a:t>
            </a:r>
            <a:r>
              <a:rPr lang="en-US" altLang="zh-CN" sz="2000" dirty="0">
                <a:solidFill>
                  <a:srgbClr val="000000"/>
                </a:solidFill>
                <a:latin typeface="Open Sans" panose="020B0606030504020204" pitchFamily="34" charset="0"/>
              </a:rPr>
              <a:t>)</a:t>
            </a:r>
            <a:endParaRPr lang="en" altLang="zh-CN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B5B607-F2BE-8643-B714-50582016E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60" y="1837051"/>
            <a:ext cx="10648828" cy="35144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5D76C08-C9FB-9E4F-94BD-1A5909F8BB69}"/>
              </a:ext>
            </a:extLst>
          </p:cNvPr>
          <p:cNvSpPr/>
          <p:nvPr/>
        </p:nvSpPr>
        <p:spPr>
          <a:xfrm>
            <a:off x="2541789" y="2871556"/>
            <a:ext cx="2257092" cy="31165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F899706F-F9F2-A849-B50B-E3E0BDAADC63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072692" y="1173817"/>
            <a:ext cx="1778948" cy="1616530"/>
          </a:xfrm>
          <a:prstGeom prst="bent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7D971-DBAE-0A4D-A1F5-EB2FF544C343}"/>
              </a:ext>
            </a:extLst>
          </p:cNvPr>
          <p:cNvSpPr txBox="1"/>
          <p:nvPr/>
        </p:nvSpPr>
        <p:spPr>
          <a:xfrm>
            <a:off x="5770431" y="630943"/>
            <a:ext cx="5304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 err="1">
                <a:solidFill>
                  <a:srgbClr val="FF0000"/>
                </a:solidFill>
                <a:latin typeface="+mn-ea"/>
              </a:rPr>
              <a:t>f_code</a:t>
            </a:r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" altLang="zh-CN" b="1" i="0" dirty="0" err="1">
                <a:solidFill>
                  <a:srgbClr val="FF0000"/>
                </a:solidFill>
                <a:effectLst/>
                <a:latin typeface="+mn-ea"/>
              </a:rPr>
              <a:t>co_name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+mn-ea"/>
              </a:rPr>
              <a:t>: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+mn-ea"/>
              </a:rPr>
              <a:t> </a:t>
            </a:r>
            <a:r>
              <a:rPr lang="en-US" altLang="zh-CN" b="1" i="0" dirty="0">
                <a:effectLst/>
                <a:latin typeface="+mn-ea"/>
              </a:rPr>
              <a:t>current</a:t>
            </a:r>
            <a:r>
              <a:rPr lang="zh-CN" altLang="en-US" b="1" i="0" dirty="0">
                <a:effectLst/>
                <a:latin typeface="+mn-ea"/>
              </a:rPr>
              <a:t> </a:t>
            </a:r>
            <a:r>
              <a:rPr lang="en-US" altLang="zh-CN" b="1" dirty="0">
                <a:latin typeface="+mn-ea"/>
              </a:rPr>
              <a:t>function</a:t>
            </a:r>
            <a:r>
              <a:rPr lang="zh-CN" altLang="en-US" b="1" i="0" dirty="0">
                <a:effectLst/>
                <a:latin typeface="+mn-ea"/>
              </a:rPr>
              <a:t> </a:t>
            </a:r>
            <a:r>
              <a:rPr lang="en-US" altLang="zh-CN" b="1" i="0" dirty="0">
                <a:effectLst/>
                <a:latin typeface="+mn-ea"/>
              </a:rPr>
              <a:t>name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 err="1">
                <a:solidFill>
                  <a:srgbClr val="FF0000"/>
                </a:solidFill>
                <a:latin typeface="+mn-ea"/>
              </a:rPr>
              <a:t>f_lineno</a:t>
            </a:r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current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line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number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 err="1">
                <a:solidFill>
                  <a:srgbClr val="FF0000"/>
                </a:solidFill>
                <a:latin typeface="+mn-ea"/>
              </a:rPr>
              <a:t>f_locals</a:t>
            </a:r>
            <a:r>
              <a:rPr kumimoji="1" lang="en-US" altLang="zh-CN" b="1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zh-CN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current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local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variables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and</a:t>
            </a:r>
            <a:r>
              <a:rPr kumimoji="1" lang="zh-CN" altLang="en-US" b="1" dirty="0">
                <a:latin typeface="+mn-ea"/>
              </a:rPr>
              <a:t> </a:t>
            </a:r>
            <a:r>
              <a:rPr kumimoji="1" lang="en-US" altLang="zh-CN" b="1" dirty="0">
                <a:latin typeface="+mn-ea"/>
              </a:rPr>
              <a:t>arguments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A99B237-6622-5642-8486-2880B53A4D96}"/>
              </a:ext>
            </a:extLst>
          </p:cNvPr>
          <p:cNvSpPr/>
          <p:nvPr/>
        </p:nvSpPr>
        <p:spPr>
          <a:xfrm>
            <a:off x="4962166" y="2871556"/>
            <a:ext cx="1448827" cy="31165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012900F5-A9BE-4B4F-AAAD-EFFF779B6791}"/>
              </a:ext>
            </a:extLst>
          </p:cNvPr>
          <p:cNvCxnSpPr>
            <a:cxnSpLocks/>
            <a:stCxn id="23" idx="2"/>
          </p:cNvCxnSpPr>
          <p:nvPr/>
        </p:nvCxnSpPr>
        <p:spPr>
          <a:xfrm rot="16200000" flipH="1">
            <a:off x="6122262" y="2747529"/>
            <a:ext cx="667878" cy="1539243"/>
          </a:xfrm>
          <a:prstGeom prst="bent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71E4463-1986-4749-A78C-9F4855BCC7A6}"/>
              </a:ext>
            </a:extLst>
          </p:cNvPr>
          <p:cNvSpPr txBox="1"/>
          <p:nvPr/>
        </p:nvSpPr>
        <p:spPr>
          <a:xfrm>
            <a:off x="7297869" y="3594270"/>
            <a:ext cx="4012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>
                <a:solidFill>
                  <a:srgbClr val="FF0000"/>
                </a:solidFill>
                <a:latin typeface="+mn-ea"/>
              </a:rPr>
              <a:t>"line"</a:t>
            </a:r>
            <a:r>
              <a:rPr lang="en" altLang="zh-CN" b="1" i="0" dirty="0">
                <a:solidFill>
                  <a:srgbClr val="FF0000"/>
                </a:solidFill>
                <a:effectLst/>
                <a:latin typeface="+mn-ea"/>
              </a:rPr>
              <a:t> (a new line has been reached) </a:t>
            </a:r>
          </a:p>
          <a:p>
            <a:r>
              <a:rPr lang="zh-CN" altLang="en-US" dirty="0">
                <a:solidFill>
                  <a:srgbClr val="000000"/>
                </a:solidFill>
                <a:latin typeface="Open Sans" panose="020B0606030504020204" pitchFamily="34" charset="0"/>
              </a:rPr>
              <a:t>                        </a:t>
            </a:r>
            <a:r>
              <a:rPr lang="en-US" altLang="zh-CN" dirty="0">
                <a:solidFill>
                  <a:srgbClr val="000000"/>
                </a:solidFill>
                <a:latin typeface="Open Sans" panose="020B0606030504020204" pitchFamily="34" charset="0"/>
              </a:rPr>
              <a:t>OR</a:t>
            </a:r>
            <a:endParaRPr lang="en" altLang="zh-CN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r>
              <a:rPr lang="en" altLang="zh-CN" b="1" dirty="0">
                <a:solidFill>
                  <a:srgbClr val="FF0000"/>
                </a:solidFill>
                <a:latin typeface="+mn-ea"/>
              </a:rPr>
              <a:t>"call"</a:t>
            </a:r>
            <a:r>
              <a:rPr lang="en" altLang="zh-CN" b="1" i="0" dirty="0">
                <a:solidFill>
                  <a:srgbClr val="FF0000"/>
                </a:solidFill>
                <a:effectLst/>
                <a:latin typeface="+mn-ea"/>
              </a:rPr>
              <a:t> (a function is being called)</a:t>
            </a:r>
            <a:endParaRPr lang="en" altLang="zh-CN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948C94-761D-0F4A-9647-CF8D894B0571}"/>
              </a:ext>
            </a:extLst>
          </p:cNvPr>
          <p:cNvSpPr/>
          <p:nvPr/>
        </p:nvSpPr>
        <p:spPr>
          <a:xfrm>
            <a:off x="831328" y="2360641"/>
            <a:ext cx="2257092" cy="31165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594638-ACE6-7447-BB16-AB86F6DB1147}"/>
              </a:ext>
            </a:extLst>
          </p:cNvPr>
          <p:cNvSpPr/>
          <p:nvPr/>
        </p:nvSpPr>
        <p:spPr>
          <a:xfrm>
            <a:off x="1959873" y="4499970"/>
            <a:ext cx="3402773" cy="31165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71F9675C-6290-6144-A411-90E2E08C03AA}"/>
              </a:ext>
            </a:extLst>
          </p:cNvPr>
          <p:cNvCxnSpPr>
            <a:cxnSpLocks/>
            <a:stCxn id="28" idx="1"/>
            <a:endCxn id="37" idx="1"/>
          </p:cNvCxnSpPr>
          <p:nvPr/>
        </p:nvCxnSpPr>
        <p:spPr>
          <a:xfrm rot="10800000" flipH="1" flipV="1">
            <a:off x="831328" y="2516469"/>
            <a:ext cx="157552" cy="3442638"/>
          </a:xfrm>
          <a:prstGeom prst="bentConnector3">
            <a:avLst>
              <a:gd name="adj1" fmla="val -350191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5530A1B7-3468-6343-BB2E-A610F5ED97F4}"/>
              </a:ext>
            </a:extLst>
          </p:cNvPr>
          <p:cNvSpPr txBox="1"/>
          <p:nvPr/>
        </p:nvSpPr>
        <p:spPr>
          <a:xfrm>
            <a:off x="988880" y="5759052"/>
            <a:ext cx="35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Store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tracing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information</a:t>
            </a:r>
          </a:p>
        </p:txBody>
      </p: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0281B1F2-7470-E446-A7EC-B9791F5C95C5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1393949" y="4655797"/>
            <a:ext cx="565925" cy="1160611"/>
          </a:xfrm>
          <a:prstGeom prst="bentConnector2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FBDFE9-ADC0-F149-B4AC-635CAFB3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28" y="1878539"/>
            <a:ext cx="7810213" cy="198819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7FB1EEC-150F-7845-BEBB-9CA73C2BA3E4}"/>
              </a:ext>
            </a:extLst>
          </p:cNvPr>
          <p:cNvSpPr/>
          <p:nvPr/>
        </p:nvSpPr>
        <p:spPr>
          <a:xfrm>
            <a:off x="1634263" y="3117344"/>
            <a:ext cx="4202771" cy="25149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653DB467-663D-8B41-BB98-59B2A99B2EC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837034" y="3243093"/>
            <a:ext cx="2310064" cy="12574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AA2B309-EDBE-C64A-B808-F1CA2C3FD4C8}"/>
              </a:ext>
            </a:extLst>
          </p:cNvPr>
          <p:cNvSpPr/>
          <p:nvPr/>
        </p:nvSpPr>
        <p:spPr>
          <a:xfrm>
            <a:off x="1634263" y="3615231"/>
            <a:ext cx="4202771" cy="25149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213DBE50-2DE2-8E4F-9BF9-0118D26CB3D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837034" y="3368842"/>
            <a:ext cx="2310064" cy="372138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84C2A61-D6EC-DC48-8B34-7B768AFCDB84}"/>
              </a:ext>
            </a:extLst>
          </p:cNvPr>
          <p:cNvSpPr txBox="1"/>
          <p:nvPr/>
        </p:nvSpPr>
        <p:spPr>
          <a:xfrm>
            <a:off x="8270851" y="3075057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switch tracing on and off 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with 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+mn-ea"/>
              </a:rPr>
              <a:t>sys.settrace</a:t>
            </a:r>
            <a:r>
              <a:rPr kumimoji="1" lang="en-US" altLang="zh-CN" sz="2000" i="1" dirty="0">
                <a:solidFill>
                  <a:srgbClr val="FF0000"/>
                </a:solidFill>
                <a:latin typeface="+mn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000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FBDFE9-ADC0-F149-B4AC-635CAFB30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28" y="1878539"/>
            <a:ext cx="7810213" cy="198819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7FB1EEC-150F-7845-BEBB-9CA73C2BA3E4}"/>
              </a:ext>
            </a:extLst>
          </p:cNvPr>
          <p:cNvSpPr/>
          <p:nvPr/>
        </p:nvSpPr>
        <p:spPr>
          <a:xfrm>
            <a:off x="1634263" y="3117344"/>
            <a:ext cx="4202771" cy="25149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653DB467-663D-8B41-BB98-59B2A99B2EC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837034" y="3243093"/>
            <a:ext cx="2310064" cy="125749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DAA2B309-EDBE-C64A-B808-F1CA2C3FD4C8}"/>
              </a:ext>
            </a:extLst>
          </p:cNvPr>
          <p:cNvSpPr/>
          <p:nvPr/>
        </p:nvSpPr>
        <p:spPr>
          <a:xfrm>
            <a:off x="1634263" y="3615231"/>
            <a:ext cx="4202771" cy="25149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213DBE50-2DE2-8E4F-9BF9-0118D26CB3DA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837034" y="3368842"/>
            <a:ext cx="2310064" cy="372138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84C2A61-D6EC-DC48-8B34-7B768AFCDB84}"/>
              </a:ext>
            </a:extLst>
          </p:cNvPr>
          <p:cNvSpPr txBox="1"/>
          <p:nvPr/>
        </p:nvSpPr>
        <p:spPr>
          <a:xfrm>
            <a:off x="8270851" y="3075057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switch tracing on and off 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with </a:t>
            </a:r>
            <a:r>
              <a:rPr kumimoji="1" lang="en-US" altLang="zh-CN" sz="2000" i="1" dirty="0" err="1">
                <a:solidFill>
                  <a:srgbClr val="FF0000"/>
                </a:solidFill>
                <a:latin typeface="+mn-ea"/>
              </a:rPr>
              <a:t>sys.settrace</a:t>
            </a:r>
            <a:r>
              <a:rPr kumimoji="1" lang="en-US" altLang="zh-CN" sz="2000" i="1" dirty="0">
                <a:solidFill>
                  <a:srgbClr val="FF0000"/>
                </a:solidFill>
                <a:latin typeface="+mn-ea"/>
              </a:rPr>
              <a:t>()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3C9664-3FF9-5743-B412-BAB8BA78F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82508"/>
            <a:ext cx="12192000" cy="17823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0E59C32-60DA-A64C-91E5-1553DFD5A7C1}"/>
              </a:ext>
            </a:extLst>
          </p:cNvPr>
          <p:cNvSpPr txBox="1"/>
          <p:nvPr/>
        </p:nvSpPr>
        <p:spPr>
          <a:xfrm>
            <a:off x="6096000" y="5989158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line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number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only!</a:t>
            </a:r>
            <a:endParaRPr kumimoji="1" lang="en-US" altLang="zh-CN" sz="2800" i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89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Random</a:t>
            </a:r>
            <a:r>
              <a:rPr lang="zh-CN" altLang="en-US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-US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Select</a:t>
            </a:r>
            <a:r>
              <a:rPr lang="zh-CN" altLang="en-US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-US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the</a:t>
            </a:r>
            <a:r>
              <a:rPr lang="zh-CN" altLang="en-US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 </a:t>
            </a:r>
            <a:r>
              <a:rPr lang="en-US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Mutators</a:t>
            </a:r>
            <a:endParaRPr lang="en" altLang="zh-CN" sz="28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80B8A82-77C0-7D4F-8ABA-4157D56AABA6}"/>
              </a:ext>
            </a:extLst>
          </p:cNvPr>
          <p:cNvSpPr/>
          <p:nvPr/>
        </p:nvSpPr>
        <p:spPr>
          <a:xfrm>
            <a:off x="7121686" y="3429000"/>
            <a:ext cx="1365790" cy="3348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767CD4-02D5-AB4E-9012-C0CDE2FFC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13" y="2337472"/>
            <a:ext cx="6782873" cy="27466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B157EE-EA6B-414D-B7E3-611ED1D22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4640" y="2273121"/>
            <a:ext cx="3238547" cy="32527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C02739-B758-6B49-8E53-DA179F544616}"/>
              </a:ext>
            </a:extLst>
          </p:cNvPr>
          <p:cNvSpPr/>
          <p:nvPr/>
        </p:nvSpPr>
        <p:spPr>
          <a:xfrm>
            <a:off x="1040413" y="4089042"/>
            <a:ext cx="4394472" cy="265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93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77C46D-065B-EC4F-8DD6-2152D200C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60" y="1931759"/>
            <a:ext cx="9387613" cy="399558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7FAF913-3910-9E47-973D-47E12546EB8E}"/>
              </a:ext>
            </a:extLst>
          </p:cNvPr>
          <p:cNvSpPr/>
          <p:nvPr/>
        </p:nvSpPr>
        <p:spPr>
          <a:xfrm>
            <a:off x="1280192" y="2681323"/>
            <a:ext cx="6509396" cy="33029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CB550F6-0BEA-4F42-96B3-367375581061}"/>
              </a:ext>
            </a:extLst>
          </p:cNvPr>
          <p:cNvCxnSpPr>
            <a:cxnSpLocks/>
          </p:cNvCxnSpPr>
          <p:nvPr/>
        </p:nvCxnSpPr>
        <p:spPr>
          <a:xfrm flipV="1">
            <a:off x="7824535" y="2571595"/>
            <a:ext cx="298785" cy="265371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A6BE682-FB3D-0241-9415-7621B336443B}"/>
              </a:ext>
            </a:extLst>
          </p:cNvPr>
          <p:cNvSpPr txBox="1"/>
          <p:nvPr/>
        </p:nvSpPr>
        <p:spPr>
          <a:xfrm>
            <a:off x="8123320" y="2299676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get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target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function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source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code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13CE58-9FC9-2242-B048-0FE9AA34D48C}"/>
              </a:ext>
            </a:extLst>
          </p:cNvPr>
          <p:cNvSpPr/>
          <p:nvPr/>
        </p:nvSpPr>
        <p:spPr>
          <a:xfrm>
            <a:off x="1226337" y="3211859"/>
            <a:ext cx="4411317" cy="33029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C8E71B76-23F0-0945-95F8-5175D786402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637654" y="3377005"/>
            <a:ext cx="1959429" cy="201965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DC5AF9EB-7A54-E048-970A-792B4E2CCB02}"/>
              </a:ext>
            </a:extLst>
          </p:cNvPr>
          <p:cNvSpPr txBox="1"/>
          <p:nvPr/>
        </p:nvSpPr>
        <p:spPr>
          <a:xfrm>
            <a:off x="7597083" y="3238087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deduplication of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code line numbers</a:t>
            </a:r>
          </a:p>
          <a:p>
            <a:endParaRPr kumimoji="1" lang="en-US" altLang="zh-CN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1B4E9E7-2FC3-CB42-8354-5CEBE000F69B}"/>
              </a:ext>
            </a:extLst>
          </p:cNvPr>
          <p:cNvSpPr/>
          <p:nvPr/>
        </p:nvSpPr>
        <p:spPr>
          <a:xfrm>
            <a:off x="1280192" y="3729210"/>
            <a:ext cx="6983784" cy="236328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249F06-84F1-B743-9262-F7C427B9CC29}"/>
              </a:ext>
            </a:extLst>
          </p:cNvPr>
          <p:cNvSpPr txBox="1"/>
          <p:nvPr/>
        </p:nvSpPr>
        <p:spPr>
          <a:xfrm>
            <a:off x="8326999" y="4556908"/>
            <a:ext cx="3026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print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the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11257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Tracing Executions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0EA00A-5025-A542-867C-CBFC339E6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71" y="1360814"/>
            <a:ext cx="7349633" cy="532530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847ECB3-66B9-D64A-A998-AEEF7FE03CC2}"/>
              </a:ext>
            </a:extLst>
          </p:cNvPr>
          <p:cNvSpPr/>
          <p:nvPr/>
        </p:nvSpPr>
        <p:spPr>
          <a:xfrm>
            <a:off x="4413871" y="2526687"/>
            <a:ext cx="6542625" cy="82840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D2922A-A0A7-DC48-9F66-5A19932D2B15}"/>
              </a:ext>
            </a:extLst>
          </p:cNvPr>
          <p:cNvSpPr/>
          <p:nvPr/>
        </p:nvSpPr>
        <p:spPr>
          <a:xfrm>
            <a:off x="4413870" y="3654362"/>
            <a:ext cx="6542625" cy="113764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5C7838-3EDC-0B48-8A1D-AE7FB5B0FEB7}"/>
              </a:ext>
            </a:extLst>
          </p:cNvPr>
          <p:cNvSpPr/>
          <p:nvPr/>
        </p:nvSpPr>
        <p:spPr>
          <a:xfrm>
            <a:off x="4476893" y="6096672"/>
            <a:ext cx="6542625" cy="50350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5AC1553B-FF04-4241-BBA6-6E971E1AF996}"/>
              </a:ext>
            </a:extLst>
          </p:cNvPr>
          <p:cNvCxnSpPr>
            <a:cxnSpLocks/>
            <a:stCxn id="17" idx="1"/>
            <a:endCxn id="38" idx="3"/>
          </p:cNvCxnSpPr>
          <p:nvPr/>
        </p:nvCxnSpPr>
        <p:spPr>
          <a:xfrm rot="10800000" flipV="1">
            <a:off x="2767925" y="2940890"/>
            <a:ext cx="1645947" cy="1256090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DB447469-F74B-7847-B3FF-4DED95B6512C}"/>
              </a:ext>
            </a:extLst>
          </p:cNvPr>
          <p:cNvCxnSpPr>
            <a:cxnSpLocks/>
            <a:stCxn id="24" idx="1"/>
            <a:endCxn id="38" idx="3"/>
          </p:cNvCxnSpPr>
          <p:nvPr/>
        </p:nvCxnSpPr>
        <p:spPr>
          <a:xfrm rot="10800000">
            <a:off x="2767925" y="4196980"/>
            <a:ext cx="1708969" cy="2151446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0BA3002B-E706-2E4D-AB94-DF9D9D147279}"/>
              </a:ext>
            </a:extLst>
          </p:cNvPr>
          <p:cNvCxnSpPr>
            <a:cxnSpLocks/>
            <a:stCxn id="19" idx="1"/>
            <a:endCxn id="38" idx="3"/>
          </p:cNvCxnSpPr>
          <p:nvPr/>
        </p:nvCxnSpPr>
        <p:spPr>
          <a:xfrm rot="10800000">
            <a:off x="2767924" y="4196980"/>
            <a:ext cx="1645946" cy="26204"/>
          </a:xfrm>
          <a:prstGeom prst="bentConnector3">
            <a:avLst>
              <a:gd name="adj1" fmla="val 50000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1D74072-22B0-394F-B0C3-89C50EAE8210}"/>
              </a:ext>
            </a:extLst>
          </p:cNvPr>
          <p:cNvSpPr txBox="1"/>
          <p:nvPr/>
        </p:nvSpPr>
        <p:spPr>
          <a:xfrm>
            <a:off x="411189" y="3843037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Covered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code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with</a:t>
            </a:r>
          </a:p>
          <a:p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input</a:t>
            </a: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  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"</a:t>
            </a:r>
            <a:r>
              <a:rPr kumimoji="1" lang="en-US" altLang="zh-CN" sz="2000" b="1" dirty="0" err="1">
                <a:solidFill>
                  <a:srgbClr val="FF0000"/>
                </a:solidFill>
                <a:latin typeface="+mn-ea"/>
              </a:rPr>
              <a:t>a+b</a:t>
            </a:r>
            <a:r>
              <a:rPr kumimoji="1" lang="en-US" altLang="zh-CN" sz="2000" b="1" dirty="0">
                <a:solidFill>
                  <a:srgbClr val="FF0000"/>
                </a:solidFill>
                <a:latin typeface="+mn-e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8359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Coverage of Basic Fuzzing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F8472-B4D7-DF43-843C-98CA675D7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7" y="1772790"/>
            <a:ext cx="11156726" cy="14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Coverage of Basic Fuzzing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AF8472-B4D7-DF43-843C-98CA675D7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37" y="1772790"/>
            <a:ext cx="11156726" cy="14929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F0BB1AB-0990-2C4A-BE79-5AB276956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37" y="3592288"/>
            <a:ext cx="7148043" cy="1342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6BC113-CFAE-094B-9BB3-D6567E4A3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356" y="3429000"/>
            <a:ext cx="4730893" cy="25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Coverage of Basic Fuzzing</a:t>
            </a:r>
          </a:p>
        </p:txBody>
      </p:sp>
    </p:spTree>
    <p:extLst>
      <p:ext uri="{BB962C8B-B14F-4D97-AF65-F5344CB8AC3E}">
        <p14:creationId xmlns:p14="http://schemas.microsoft.com/office/powerpoint/2010/main" val="40165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Getting Coverage from External Programs</a:t>
            </a:r>
          </a:p>
        </p:txBody>
      </p:sp>
    </p:spTree>
    <p:extLst>
      <p:ext uri="{BB962C8B-B14F-4D97-AF65-F5344CB8AC3E}">
        <p14:creationId xmlns:p14="http://schemas.microsoft.com/office/powerpoint/2010/main" val="245978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1A0E-155C-6D40-9DBE-EF635BE78CC9}"/>
              </a:ext>
            </a:extLst>
          </p:cNvPr>
          <p:cNvSpPr txBox="1"/>
          <p:nvPr/>
        </p:nvSpPr>
        <p:spPr>
          <a:xfrm>
            <a:off x="746986" y="365172"/>
            <a:ext cx="9387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Code Coverage</a:t>
            </a:r>
          </a:p>
        </p:txBody>
      </p:sp>
      <p:pic>
        <p:nvPicPr>
          <p:cNvPr id="20" name="图形 19" descr="V 形箭头 纯色填充">
            <a:extLst>
              <a:ext uri="{FF2B5EF4-FFF2-40B4-BE49-F238E27FC236}">
                <a16:creationId xmlns:a16="http://schemas.microsoft.com/office/drawing/2014/main" id="{B94087B4-D7CD-1F4A-AB5F-A49940983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234" y="1299703"/>
            <a:ext cx="408173" cy="4081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FBB858B-29BA-7147-AA07-D5412D4990B8}"/>
              </a:ext>
            </a:extLst>
          </p:cNvPr>
          <p:cNvSpPr txBox="1"/>
          <p:nvPr/>
        </p:nvSpPr>
        <p:spPr>
          <a:xfrm>
            <a:off x="831328" y="1249571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+mn-ea"/>
              </a:rPr>
              <a:t>Finding Errors with Basic Fuzzing</a:t>
            </a:r>
          </a:p>
          <a:p>
            <a:endParaRPr lang="en-US" altLang="zh-CN" sz="28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78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90"/>
    </mc:Choice>
    <mc:Fallback xmlns="">
      <p:transition spd="slow" advTm="152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Mutating URLs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BAF3B0-91F6-D24A-923C-F3364CB9C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86" y="1773842"/>
            <a:ext cx="5876865" cy="17807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EE22FF-2BAE-9440-80D3-7E592373F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778" y="2135140"/>
            <a:ext cx="5262199" cy="1058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FCB922-BDD6-8048-874F-F6E4B3BA57C3}"/>
              </a:ext>
            </a:extLst>
          </p:cNvPr>
          <p:cNvSpPr txBox="1"/>
          <p:nvPr/>
        </p:nvSpPr>
        <p:spPr>
          <a:xfrm>
            <a:off x="0" y="3429000"/>
            <a:ext cx="1100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What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chance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we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mutate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http: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https: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?</a:t>
            </a:r>
            <a:endParaRPr lang="en" altLang="zh-CN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946628-12CD-A043-83A8-DDC26CDF96CE}"/>
                  </a:ext>
                </a:extLst>
              </p:cNvPr>
              <p:cNvSpPr txBox="1"/>
              <p:nvPr/>
            </p:nvSpPr>
            <p:spPr>
              <a:xfrm>
                <a:off x="2380449" y="4373737"/>
                <a:ext cx="6402941" cy="742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" altLang="zh-CN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96</m:t>
                          </m:r>
                          <m:r>
                            <a:rPr lang="zh-CN" alt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𝑙𝑒𝑛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𝑠𝑒𝑒𝑑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946628-12CD-A043-83A8-DDC26CDF9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449" y="4373737"/>
                <a:ext cx="6402941" cy="742960"/>
              </a:xfrm>
              <a:prstGeom prst="rect">
                <a:avLst/>
              </a:prstGeom>
              <a:blipFill>
                <a:blip r:embed="rId8"/>
                <a:stretch>
                  <a:fillRect t="-113559" b="-169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FD5FE7FA-C0F9-2D40-B4CF-5E5DA51FAEE8}"/>
              </a:ext>
            </a:extLst>
          </p:cNvPr>
          <p:cNvSpPr txBox="1"/>
          <p:nvPr/>
        </p:nvSpPr>
        <p:spPr>
          <a:xfrm>
            <a:off x="79810" y="5499656"/>
            <a:ext cx="1100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What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about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ftp: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?</a:t>
            </a:r>
            <a:endParaRPr lang="en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2090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Multiple Mutations</a:t>
            </a:r>
          </a:p>
          <a:p>
            <a:endParaRPr lang="en" altLang="zh-CN" sz="2800" b="1" i="0" u="none" strike="noStrike" dirty="0">
              <a:solidFill>
                <a:srgbClr val="2A2B2E"/>
              </a:solidFill>
              <a:effectLst/>
              <a:ea typeface="+mj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13F3D1-1BA8-E047-99BA-5658BE0B8DFB}"/>
              </a:ext>
            </a:extLst>
          </p:cNvPr>
          <p:cNvSpPr txBox="1"/>
          <p:nvPr/>
        </p:nvSpPr>
        <p:spPr>
          <a:xfrm>
            <a:off x="103031" y="1381128"/>
            <a:ext cx="1100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By mutating the input again and again, we get a higher </a:t>
            </a:r>
            <a:r>
              <a:rPr lang="en" altLang="zh-CN" sz="2400" b="1" dirty="0">
                <a:solidFill>
                  <a:srgbClr val="FF0000"/>
                </a:solidFill>
                <a:latin typeface="+mn-ea"/>
              </a:rPr>
              <a:t>variety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 in the input.</a:t>
            </a:r>
            <a:endParaRPr lang="en" altLang="zh-CN" sz="2400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A26848-E954-1C46-9F7B-FAE93E421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02" y="2204729"/>
            <a:ext cx="6950299" cy="19388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3FCA52-AB8B-4141-B3FC-635383B84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702" y="4244694"/>
            <a:ext cx="6448827" cy="23256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DC70397-D225-ED4C-B940-1ACDE6C6D428}"/>
              </a:ext>
            </a:extLst>
          </p:cNvPr>
          <p:cNvSpPr/>
          <p:nvPr/>
        </p:nvSpPr>
        <p:spPr>
          <a:xfrm>
            <a:off x="1246475" y="2417344"/>
            <a:ext cx="1953925" cy="310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62A7DD-9811-5445-B56C-76D3AF1A717B}"/>
              </a:ext>
            </a:extLst>
          </p:cNvPr>
          <p:cNvSpPr txBox="1"/>
          <p:nvPr/>
        </p:nvSpPr>
        <p:spPr>
          <a:xfrm>
            <a:off x="4803819" y="2615791"/>
            <a:ext cx="4604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also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can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select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from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a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range</a:t>
            </a:r>
            <a:r>
              <a:rPr kumimoji="1" lang="zh-CN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+mn-ea"/>
              </a:rPr>
              <a:t>randomly</a:t>
            </a:r>
            <a:endParaRPr kumimoji="1" lang="zh-CN" altLang="en-US" sz="2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3288197-9BBF-2349-9087-48D18A8F1F27}"/>
              </a:ext>
            </a:extLst>
          </p:cNvPr>
          <p:cNvCxnSpPr>
            <a:cxnSpLocks/>
          </p:cNvCxnSpPr>
          <p:nvPr/>
        </p:nvCxnSpPr>
        <p:spPr>
          <a:xfrm>
            <a:off x="3200400" y="2555246"/>
            <a:ext cx="1390918" cy="2741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2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622"/>
            <a:ext cx="12192000" cy="692385"/>
          </a:xfrm>
          <a:prstGeom prst="rect">
            <a:avLst/>
          </a:prstGeom>
        </p:spPr>
      </p:pic>
      <p:pic>
        <p:nvPicPr>
          <p:cNvPr id="10" name="图形 9" descr="V 形箭头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813" y="1319538"/>
            <a:ext cx="408173" cy="4081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033C46-E688-3345-BFEC-C18EAAB93B5E}"/>
              </a:ext>
            </a:extLst>
          </p:cNvPr>
          <p:cNvSpPr txBox="1"/>
          <p:nvPr/>
        </p:nvSpPr>
        <p:spPr>
          <a:xfrm>
            <a:off x="746986" y="365172"/>
            <a:ext cx="9387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4000" b="1" i="0" dirty="0">
                <a:solidFill>
                  <a:srgbClr val="B03A2E"/>
                </a:solidFill>
                <a:effectLst/>
                <a:ea typeface="+mj-ea"/>
              </a:rPr>
              <a:t>Mutation-Based Fuzzing</a:t>
            </a:r>
          </a:p>
          <a:p>
            <a:endParaRPr lang="en" altLang="zh-CN" sz="4000" b="1" i="0" dirty="0">
              <a:solidFill>
                <a:srgbClr val="B03A2E"/>
              </a:solidFill>
              <a:effectLst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7E449-115D-104A-9A8A-05CE2744FD0F}"/>
              </a:ext>
            </a:extLst>
          </p:cNvPr>
          <p:cNvSpPr txBox="1"/>
          <p:nvPr/>
        </p:nvSpPr>
        <p:spPr>
          <a:xfrm>
            <a:off x="746986" y="1250622"/>
            <a:ext cx="930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800" b="1" i="0" u="none" strike="noStrike" dirty="0">
                <a:solidFill>
                  <a:srgbClr val="2A2B2E"/>
                </a:solidFill>
                <a:effectLst/>
                <a:ea typeface="+mj-ea"/>
              </a:rPr>
              <a:t>Guiding by Coverage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FCBC80-8786-C942-A03A-0210AF469850}"/>
              </a:ext>
            </a:extLst>
          </p:cNvPr>
          <p:cNvSpPr txBox="1"/>
          <p:nvPr/>
        </p:nvSpPr>
        <p:spPr>
          <a:xfrm>
            <a:off x="190705" y="1512232"/>
            <a:ext cx="110042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400" b="1" dirty="0">
              <a:solidFill>
                <a:srgbClr val="C00000"/>
              </a:solidFill>
            </a:endParaRP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How can we leverage coverage to guide test generation?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One particularly successful idea is implemented in the popular </a:t>
            </a:r>
            <a:r>
              <a:rPr lang="en" altLang="zh-CN" sz="2400" dirty="0" err="1">
                <a:solidFill>
                  <a:srgbClr val="000000"/>
                </a:solidFill>
                <a:latin typeface="+mn-ea"/>
              </a:rPr>
              <a:t>fuzzer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 named AFL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（</a:t>
            </a:r>
            <a:r>
              <a:rPr lang="en" altLang="zh-CN" sz="2400" dirty="0">
                <a:solidFill>
                  <a:srgbClr val="000000"/>
                </a:solidFill>
                <a:latin typeface="+mn-ea"/>
              </a:rPr>
              <a:t>American fuzzy lop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):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endParaRPr lang="en" altLang="zh-CN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990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0"/>
    </mc:Choice>
    <mc:Fallback>
      <p:transition spd="slow" advTm="1529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22195</TotalTime>
  <Words>1928</Words>
  <Application>Microsoft Macintosh PowerPoint</Application>
  <PresentationFormat>宽屏</PresentationFormat>
  <Paragraphs>382</Paragraphs>
  <Slides>66</Slides>
  <Notes>66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-apple-system</vt:lpstr>
      <vt:lpstr>等线</vt:lpstr>
      <vt:lpstr>等线 Light</vt:lpstr>
      <vt:lpstr>Arial</vt:lpstr>
      <vt:lpstr>Cambria Math</vt:lpstr>
      <vt:lpstr>Open Sans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 志中</dc:creator>
  <cp:lastModifiedBy>潘 志中</cp:lastModifiedBy>
  <cp:revision>262</cp:revision>
  <dcterms:created xsi:type="dcterms:W3CDTF">2023-07-07T08:03:43Z</dcterms:created>
  <dcterms:modified xsi:type="dcterms:W3CDTF">2023-08-12T01:34:23Z</dcterms:modified>
</cp:coreProperties>
</file>